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gif" ContentType="image/gif"/>
  <Default Extension="mp3" ContentType="audio/mp3"/>
  <Default Extension="m4a" ContentType="audi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1" r:id="rId3"/>
  </p:sldMasterIdLst>
  <p:notesMasterIdLst>
    <p:notesMasterId r:id="rId15"/>
  </p:notesMasterIdLst>
  <p:sldIdLst>
    <p:sldId id="286" r:id="rId4"/>
    <p:sldId id="287" r:id="rId5"/>
    <p:sldId id="301" r:id="rId6"/>
    <p:sldId id="318" r:id="rId7"/>
    <p:sldId id="334" r:id="rId8"/>
    <p:sldId id="319" r:id="rId9"/>
    <p:sldId id="335" r:id="rId10"/>
    <p:sldId id="339" r:id="rId11"/>
    <p:sldId id="341" r:id="rId12"/>
    <p:sldId id="320" r:id="rId13"/>
    <p:sldId id="332" r:id="rId14"/>
  </p:sldIdLst>
  <p:sldSz cx="12192000" cy="6858000"/>
  <p:notesSz cx="6858000" cy="9144000"/>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69" userDrawn="1">
          <p15:clr>
            <a:srgbClr val="A4A3A4"/>
          </p15:clr>
        </p15:guide>
        <p15:guide id="4" pos="1186" userDrawn="1">
          <p15:clr>
            <a:srgbClr val="A4A3A4"/>
          </p15:clr>
        </p15:guide>
        <p15:guide id="5" pos="2955" userDrawn="1">
          <p15:clr>
            <a:srgbClr val="A4A3A4"/>
          </p15:clr>
        </p15:guide>
        <p15:guide id="6" pos="2021" userDrawn="1">
          <p15:clr>
            <a:srgbClr val="A4A3A4"/>
          </p15:clr>
        </p15:guide>
        <p15:guide id="9" pos="3840" userDrawn="1">
          <p15:clr>
            <a:srgbClr val="A4A3A4"/>
          </p15:clr>
        </p15:guide>
        <p15:guide id="10" pos="4702" userDrawn="1">
          <p15:clr>
            <a:srgbClr val="A4A3A4"/>
          </p15:clr>
        </p15:guide>
        <p15:guide id="11" pos="5591" userDrawn="1">
          <p15:clr>
            <a:srgbClr val="A4A3A4"/>
          </p15:clr>
        </p15:guide>
        <p15:guide id="12" pos="7301" userDrawn="1">
          <p15:clr>
            <a:srgbClr val="A4A3A4"/>
          </p15:clr>
        </p15:guide>
        <p15:guide id="13" orient="horz" pos="3971" userDrawn="1">
          <p15:clr>
            <a:srgbClr val="A4A3A4"/>
          </p15:clr>
        </p15:guide>
        <p15:guide id="15" pos="6438" userDrawn="1">
          <p15:clr>
            <a:srgbClr val="A4A3A4"/>
          </p15:clr>
        </p15:guide>
        <p15:guide id="16" orient="horz" pos="91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9C63"/>
    <a:srgbClr val="96628C"/>
    <a:srgbClr val="11A0D7"/>
    <a:srgbClr val="E61F3D"/>
    <a:srgbClr val="CD5A5A"/>
    <a:srgbClr val="FFD746"/>
    <a:srgbClr val="0E2D69"/>
    <a:srgbClr val="D9D9D9"/>
    <a:srgbClr val="EB681F"/>
    <a:srgbClr val="234A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51"/>
    <p:restoredTop sz="94694"/>
  </p:normalViewPr>
  <p:slideViewPr>
    <p:cSldViewPr snapToGrid="0" snapToObjects="1" showGuides="1">
      <p:cViewPr varScale="1">
        <p:scale>
          <a:sx n="109" d="100"/>
          <a:sy n="109" d="100"/>
        </p:scale>
        <p:origin x="822" y="108"/>
      </p:cViewPr>
      <p:guideLst>
        <p:guide pos="369"/>
        <p:guide pos="1186"/>
        <p:guide pos="2955"/>
        <p:guide pos="2021"/>
        <p:guide pos="3840"/>
        <p:guide pos="4702"/>
        <p:guide pos="5591"/>
        <p:guide pos="7301"/>
        <p:guide orient="horz" pos="3971"/>
        <p:guide pos="6438"/>
        <p:guide orient="horz" pos="912"/>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34" d="100"/>
          <a:sy n="134" d="100"/>
        </p:scale>
        <p:origin x="3648" y="184"/>
      </p:cViewPr>
      <p:guideLst>
        <p:guide orient="horz" pos="2903"/>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customXml" Target="../customXml/item3.xml"/><Relationship Id="rId21" Type="http://schemas.openxmlformats.org/officeDocument/2006/relationships/customXml" Target="../customXml/item2.xml"/><Relationship Id="rId20" Type="http://schemas.openxmlformats.org/officeDocument/2006/relationships/customXml" Target="../customXml/item1.xml"/><Relationship Id="rId2" Type="http://schemas.openxmlformats.org/officeDocument/2006/relationships/theme" Target="theme/theme1.xml"/><Relationship Id="rId19" Type="http://schemas.openxmlformats.org/officeDocument/2006/relationships/commentAuthors" Target="commentAuthors.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GIF>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4a>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x-non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x-none" smtClean="0"/>
            </a:fld>
            <a:endParaRPr lang="x-non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x-non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x-non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x-non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x-none" smtClean="0"/>
            </a:fld>
            <a:endParaRPr lang="x-none"/>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p:cNvPicPr>
            <a:picLocks noChangeAspect="1"/>
          </p:cNvPicPr>
          <p:nvPr userDrawn="1"/>
        </p:nvPicPr>
        <p:blipFill>
          <a:blip r:embed="rId3"/>
          <a:srcRect/>
          <a:stretch>
            <a:fillRect/>
          </a:stretch>
        </p:blipFill>
        <p:spPr>
          <a:xfrm>
            <a:off x="1013859" y="962173"/>
            <a:ext cx="886499" cy="886499"/>
          </a:xfrm>
          <a:prstGeom prst="rect">
            <a:avLst/>
          </a:prstGeom>
        </p:spPr>
      </p:pic>
      <p:cxnSp>
        <p:nvCxnSpPr>
          <p:cNvPr id="11" name="Straight Connector 48"/>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p:cNvSpPr>
            <a:spLocks noGrp="1"/>
          </p:cNvSpPr>
          <p:nvPr>
            <p:ph type="title" hasCustomPrompt="1"/>
          </p:nvPr>
        </p:nvSpPr>
        <p:spPr>
          <a:xfrm>
            <a:off x="1027967" y="2404670"/>
            <a:ext cx="7634059" cy="1978323"/>
          </a:xfrm>
          <a:prstGeom prst="rect">
            <a:avLst/>
          </a:prstGeo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en-US" sz="4400" dirty="0">
                <a:solidFill>
                  <a:srgbClr val="102D69"/>
                </a:solidFill>
                <a:latin typeface="HSE Sans" panose="02000000000000000000" pitchFamily="2" charset="0"/>
              </a:rPr>
              <a:t>Name of presentation can be specified in two or three lines </a:t>
            </a:r>
            <a:r>
              <a:rPr lang="ru-RU" sz="4400" dirty="0">
                <a:solidFill>
                  <a:srgbClr val="102D69"/>
                </a:solidFill>
                <a:latin typeface="HSE Sans" panose="02000000000000000000" pitchFamily="2" charset="0"/>
              </a:rPr>
              <a:t>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p:cNvSpPr>
            <a:spLocks noGrp="1"/>
          </p:cNvSpPr>
          <p:nvPr>
            <p:ph type="body" sz="quarter" idx="10" hasCustomPrompt="1"/>
          </p:nvPr>
        </p:nvSpPr>
        <p:spPr>
          <a:xfrm>
            <a:off x="2074947" y="1187841"/>
            <a:ext cx="3848717" cy="435163"/>
          </a:xfrm>
          <a:prstGeom prst="rect">
            <a:avLst/>
          </a:prstGeo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en-GB" sz="1600" dirty="0">
                <a:latin typeface="HSE Sans" panose="02000000000000000000" pitchFamily="2" charset="0"/>
              </a:rPr>
              <a:t>Name of faculty in two lines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
        <p:nvSpPr>
          <p:cNvPr id="25" name="Текст 24"/>
          <p:cNvSpPr>
            <a:spLocks noGrp="1"/>
          </p:cNvSpPr>
          <p:nvPr>
            <p:ph type="body" sz="quarter" idx="11" hasCustomPrompt="1"/>
          </p:nvPr>
        </p:nvSpPr>
        <p:spPr>
          <a:xfrm>
            <a:off x="6259420" y="1173829"/>
            <a:ext cx="2278063"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200" b="0" i="0">
                <a:solidFill>
                  <a:srgbClr val="0E2D69"/>
                </a:solidFill>
                <a:latin typeface="HSE Sans" panose="02000000000000000000" pitchFamily="2" charset="0"/>
              </a:defRPr>
            </a:lvl1pPr>
          </a:lstStyle>
          <a:p>
            <a:r>
              <a:rPr lang="en-GB" sz="1200" dirty="0">
                <a:latin typeface="HSE Sans" panose="02000000000000000000" pitchFamily="2" charset="0"/>
              </a:rPr>
              <a:t>Name of subdivision in two or three lines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7" name="Текст 26"/>
          <p:cNvSpPr>
            <a:spLocks noGrp="1"/>
          </p:cNvSpPr>
          <p:nvPr>
            <p:ph type="body" idx="12" hasCustomPrompt="1"/>
          </p:nvPr>
        </p:nvSpPr>
        <p:spPr>
          <a:xfrm>
            <a:off x="8786720" y="1173829"/>
            <a:ext cx="2217738"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200" b="0" i="0">
                <a:solidFill>
                  <a:srgbClr val="0E2D69"/>
                </a:solidFill>
                <a:latin typeface="HSE Sans" panose="02000000000000000000" pitchFamily="2" charset="0"/>
              </a:defRPr>
            </a:lvl1pPr>
          </a:lstStyle>
          <a:p>
            <a:r>
              <a:rPr lang="en-US" sz="1200" dirty="0">
                <a:latin typeface="HSE Sans" panose="02000000000000000000" pitchFamily="2" charset="0"/>
              </a:rPr>
              <a:t>Moscow</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9" name="Текст 28"/>
          <p:cNvSpPr>
            <a:spLocks noGrp="1"/>
          </p:cNvSpPr>
          <p:nvPr>
            <p:ph type="body" sz="quarter" idx="13" hasCustomPrompt="1"/>
          </p:nvPr>
        </p:nvSpPr>
        <p:spPr>
          <a:xfrm>
            <a:off x="1027967" y="4824914"/>
            <a:ext cx="7625267" cy="652860"/>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600" b="0" i="0">
                <a:solidFill>
                  <a:srgbClr val="0E2D69"/>
                </a:solidFill>
                <a:latin typeface="HSE Sans" panose="02000000000000000000" pitchFamily="2" charset="0"/>
              </a:defRPr>
            </a:lvl1pPr>
          </a:lstStyle>
          <a:p>
            <a:r>
              <a:rPr lang="en-US" sz="1600" dirty="0">
                <a:latin typeface="HSE Sans" panose="02000000000000000000" pitchFamily="2" charset="0"/>
              </a:rPr>
              <a:t>If you need more space, please use a subheading (16 </a:t>
            </a:r>
            <a:r>
              <a:rPr lang="en-US" sz="1600" dirty="0" err="1">
                <a:latin typeface="HSE Sans" panose="02000000000000000000" pitchFamily="2" charset="0"/>
              </a:rPr>
              <a:t>pt</a:t>
            </a:r>
            <a:r>
              <a:rPr lang="en-US" sz="1600" dirty="0">
                <a:latin typeface="HSE Sans" panose="02000000000000000000" pitchFamily="2" charset="0"/>
              </a:rPr>
              <a:t>)</a:t>
            </a:r>
            <a:endParaRPr lang="ru-RU" sz="1600" dirty="0">
              <a:latin typeface="HSE Sans" panose="02000000000000000000" pitchFamily="2" charset="0"/>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9" name="Заголовок 31"/>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More </a:t>
            </a:r>
            <a:r>
              <a:rPr lang="en-US" sz="2400" dirty="0" err="1">
                <a:solidFill>
                  <a:srgbClr val="102D69"/>
                </a:solidFill>
                <a:latin typeface="HSE Sans" panose="02000000000000000000" pitchFamily="2" charset="0"/>
              </a:rPr>
              <a:t>colours</a:t>
            </a:r>
            <a:r>
              <a:rPr lang="en-US" sz="2400" dirty="0">
                <a:solidFill>
                  <a:srgbClr val="102D69"/>
                </a:solidFill>
                <a:latin typeface="HSE Sans" panose="02000000000000000000" pitchFamily="2" charset="0"/>
              </a:rPr>
              <a:t>: palette</a:t>
            </a:r>
            <a:endParaRPr lang="ru-RU" sz="2400" dirty="0">
              <a:solidFill>
                <a:srgbClr val="102D69"/>
              </a:solidFill>
              <a:latin typeface="HSE Sans" panose="02000000000000000000" pitchFamily="2" charset="0"/>
            </a:endParaRPr>
          </a:p>
        </p:txBody>
      </p:sp>
      <p:sp>
        <p:nvSpPr>
          <p:cNvPr id="20"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For tables, graphs , charts and diagrams, you may need to use additional </a:t>
            </a:r>
            <a:r>
              <a:rPr lang="en-US" sz="1300" dirty="0" err="1">
                <a:latin typeface="HSE Sans" panose="02000000000000000000" pitchFamily="2" charset="0"/>
              </a:rPr>
              <a:t>colours</a:t>
            </a:r>
            <a:r>
              <a:rPr lang="en-US" sz="1300" dirty="0">
                <a:latin typeface="HSE Sans" panose="02000000000000000000" pitchFamily="2" charset="0"/>
              </a:rPr>
              <a:t>; you may correctly ask what </a:t>
            </a:r>
            <a:r>
              <a:rPr lang="en-US" sz="1300" dirty="0" err="1">
                <a:latin typeface="HSE Sans" panose="02000000000000000000" pitchFamily="2" charset="0"/>
              </a:rPr>
              <a:t>colours</a:t>
            </a:r>
            <a:r>
              <a:rPr lang="en-US" sz="1300" dirty="0">
                <a:latin typeface="HSE Sans" panose="02000000000000000000" pitchFamily="2" charset="0"/>
              </a:rPr>
              <a:t> can be used and where to find them. We advise using HSE University’s official </a:t>
            </a:r>
            <a:r>
              <a:rPr lang="en-US" sz="1300" dirty="0" err="1">
                <a:latin typeface="HSE Sans" panose="02000000000000000000" pitchFamily="2" charset="0"/>
              </a:rPr>
              <a:t>colour</a:t>
            </a:r>
            <a:r>
              <a:rPr lang="en-US" sz="1300" dirty="0">
                <a:latin typeface="HSE Sans" panose="02000000000000000000" pitchFamily="2" charset="0"/>
              </a:rPr>
              <a:t> scheme for such purposes.</a:t>
            </a:r>
            <a:endParaRPr lang="ru-RU" sz="1300" dirty="0">
              <a:latin typeface="HSE Sans" panose="02000000000000000000" pitchFamily="2" charset="0"/>
            </a:endParaRPr>
          </a:p>
        </p:txBody>
      </p:sp>
      <p:sp>
        <p:nvSpPr>
          <p:cNvPr id="21" name="Oval 5"/>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2" name="Oval 20"/>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3" name="Oval 22"/>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4" name="Oval 23"/>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5" name="Oval 26"/>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6" name="Oval 29"/>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7" name="Oval 33"/>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8" name="Oval 34"/>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9" name="Oval 35"/>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0" name="Oval 36"/>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1" name="Oval 37"/>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2" name="Oval 38"/>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3" name="Oval 39"/>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4" name="Oval 40"/>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5" name="Oval 41"/>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6" name="Oval 42"/>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7" name="Oval 43"/>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8" name="Oval 44"/>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9" name="Oval 45"/>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40" name="Oval 46"/>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41"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1"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x-none"/>
          </a:p>
        </p:txBody>
      </p:sp>
      <p:pic>
        <p:nvPicPr>
          <p:cNvPr id="4" name="Picture 3" descr="A blue circle with white text&#10;&#10;Description automatically generated with low confidence"/>
          <p:cNvPicPr>
            <a:picLocks noChangeAspect="1"/>
          </p:cNvPicPr>
          <p:nvPr userDrawn="1"/>
        </p:nvPicPr>
        <p:blipFill>
          <a:blip r:embed="rId3"/>
          <a:stretch>
            <a:fillRect/>
          </a:stretch>
        </p:blipFill>
        <p:spPr>
          <a:xfrm>
            <a:off x="5310809" y="2643809"/>
            <a:ext cx="1570383" cy="1570383"/>
          </a:xfrm>
          <a:prstGeom prst="rect">
            <a:avLst/>
          </a:prstGeom>
        </p:spPr>
      </p:pic>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p:cNvPicPr>
            <a:picLocks noChangeAspect="1"/>
          </p:cNvPicPr>
          <p:nvPr userDrawn="1"/>
        </p:nvPicPr>
        <p:blipFill>
          <a:blip r:embed="rId3"/>
          <a:srcRect/>
          <a:stretch>
            <a:fillRect/>
          </a:stretch>
        </p:blipFill>
        <p:spPr>
          <a:xfrm>
            <a:off x="1013859" y="962173"/>
            <a:ext cx="886499" cy="886499"/>
          </a:xfrm>
          <a:prstGeom prst="rect">
            <a:avLst/>
          </a:prstGeom>
        </p:spPr>
      </p:pic>
      <p:cxnSp>
        <p:nvCxnSpPr>
          <p:cNvPr id="11" name="Straight Connector 48"/>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p:cNvSpPr>
            <a:spLocks noGrp="1"/>
          </p:cNvSpPr>
          <p:nvPr>
            <p:ph type="title" hasCustomPrompt="1"/>
          </p:nvPr>
        </p:nvSpPr>
        <p:spPr>
          <a:xfrm>
            <a:off x="1027967" y="2404670"/>
            <a:ext cx="7634059" cy="1978323"/>
          </a:xfrm>
          <a:prstGeom prst="rect">
            <a:avLst/>
          </a:prstGeo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en-US" sz="4400" dirty="0">
                <a:solidFill>
                  <a:srgbClr val="102D69"/>
                </a:solidFill>
                <a:latin typeface="HSE Sans" panose="02000000000000000000" pitchFamily="2" charset="0"/>
              </a:rPr>
              <a:t>Name of presentation can be specified in two or three lines </a:t>
            </a:r>
            <a:r>
              <a:rPr lang="ru-RU" sz="4400" dirty="0">
                <a:solidFill>
                  <a:srgbClr val="102D69"/>
                </a:solidFill>
                <a:latin typeface="HSE Sans" panose="02000000000000000000" pitchFamily="2" charset="0"/>
              </a:rPr>
              <a:t>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p:cNvSpPr>
            <a:spLocks noGrp="1"/>
          </p:cNvSpPr>
          <p:nvPr>
            <p:ph type="body" sz="quarter" idx="10" hasCustomPrompt="1"/>
          </p:nvPr>
        </p:nvSpPr>
        <p:spPr>
          <a:xfrm>
            <a:off x="2074947" y="1187841"/>
            <a:ext cx="3848717" cy="435163"/>
          </a:xfrm>
          <a:prstGeom prst="rect">
            <a:avLst/>
          </a:prstGeo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en-GB" sz="1600" dirty="0">
                <a:latin typeface="HSE Sans" panose="02000000000000000000" pitchFamily="2" charset="0"/>
              </a:rPr>
              <a:t>Name of faculty in two lines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
        <p:nvSpPr>
          <p:cNvPr id="25" name="Текст 24"/>
          <p:cNvSpPr>
            <a:spLocks noGrp="1"/>
          </p:cNvSpPr>
          <p:nvPr>
            <p:ph type="body" sz="quarter" idx="11" hasCustomPrompt="1"/>
          </p:nvPr>
        </p:nvSpPr>
        <p:spPr>
          <a:xfrm>
            <a:off x="6259420" y="1173829"/>
            <a:ext cx="2278063"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200" b="0" i="0">
                <a:solidFill>
                  <a:srgbClr val="0E2D69"/>
                </a:solidFill>
                <a:latin typeface="HSE Sans" panose="02000000000000000000" pitchFamily="2" charset="0"/>
              </a:defRPr>
            </a:lvl1pPr>
          </a:lstStyle>
          <a:p>
            <a:r>
              <a:rPr lang="en-GB" sz="1200" dirty="0">
                <a:latin typeface="HSE Sans" panose="02000000000000000000" pitchFamily="2" charset="0"/>
              </a:rPr>
              <a:t>Name of subdivision in two or three lines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7" name="Текст 26"/>
          <p:cNvSpPr>
            <a:spLocks noGrp="1"/>
          </p:cNvSpPr>
          <p:nvPr>
            <p:ph type="body" idx="12" hasCustomPrompt="1"/>
          </p:nvPr>
        </p:nvSpPr>
        <p:spPr>
          <a:xfrm>
            <a:off x="8786720" y="1173829"/>
            <a:ext cx="2217738" cy="463186"/>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200" b="0" i="0">
                <a:solidFill>
                  <a:srgbClr val="0E2D69"/>
                </a:solidFill>
                <a:latin typeface="HSE Sans" panose="02000000000000000000" pitchFamily="2" charset="0"/>
              </a:defRPr>
            </a:lvl1pPr>
          </a:lstStyle>
          <a:p>
            <a:r>
              <a:rPr lang="en-US" sz="1200" dirty="0">
                <a:latin typeface="HSE Sans" panose="02000000000000000000" pitchFamily="2" charset="0"/>
              </a:rPr>
              <a:t>Moscow</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 </a:t>
            </a:r>
            <a:r>
              <a:rPr lang="en-GB" sz="1200" dirty="0" err="1">
                <a:latin typeface="HSE Sans" panose="02000000000000000000" pitchFamily="2" charset="0"/>
              </a:rPr>
              <a:t>pt</a:t>
            </a:r>
            <a:r>
              <a:rPr lang="en-GB" sz="1200" dirty="0">
                <a:latin typeface="HSE Sans" panose="02000000000000000000" pitchFamily="2" charset="0"/>
              </a:rPr>
              <a:t>)</a:t>
            </a:r>
            <a:endParaRPr lang="ru-RU" sz="1200" dirty="0">
              <a:latin typeface="HSE Sans" panose="02000000000000000000" pitchFamily="2" charset="0"/>
            </a:endParaRPr>
          </a:p>
        </p:txBody>
      </p:sp>
      <p:sp>
        <p:nvSpPr>
          <p:cNvPr id="29" name="Текст 28"/>
          <p:cNvSpPr>
            <a:spLocks noGrp="1"/>
          </p:cNvSpPr>
          <p:nvPr>
            <p:ph type="body" sz="quarter" idx="13" hasCustomPrompt="1"/>
          </p:nvPr>
        </p:nvSpPr>
        <p:spPr>
          <a:xfrm>
            <a:off x="1027967" y="4824914"/>
            <a:ext cx="7625267" cy="652860"/>
          </a:xfrm>
          <a:prstGeom prst="rect">
            <a:avLst/>
          </a:prstGeo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600" b="0" i="0">
                <a:solidFill>
                  <a:srgbClr val="0E2D69"/>
                </a:solidFill>
                <a:latin typeface="HSE Sans" panose="02000000000000000000" pitchFamily="2" charset="0"/>
              </a:defRPr>
            </a:lvl1pPr>
          </a:lstStyle>
          <a:p>
            <a:r>
              <a:rPr lang="en-US" sz="1600" dirty="0">
                <a:latin typeface="HSE Sans" panose="02000000000000000000" pitchFamily="2" charset="0"/>
              </a:rPr>
              <a:t>If you need more space, please use a subheading (16 </a:t>
            </a:r>
            <a:r>
              <a:rPr lang="en-US" sz="1600" dirty="0" err="1">
                <a:latin typeface="HSE Sans" panose="02000000000000000000" pitchFamily="2" charset="0"/>
              </a:rPr>
              <a:t>pt</a:t>
            </a:r>
            <a:r>
              <a:rPr lang="en-US" sz="1600" dirty="0">
                <a:latin typeface="HSE Sans" panose="02000000000000000000" pitchFamily="2" charset="0"/>
              </a:rPr>
              <a:t>)</a:t>
            </a:r>
            <a:endParaRPr lang="ru-RU" sz="1600" dirty="0">
              <a:latin typeface="HSE Sans" panose="02000000000000000000" pitchFamily="2" charset="0"/>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9"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p:cNvSpPr>
            <a:spLocks noGrp="1"/>
          </p:cNvSpPr>
          <p:nvPr>
            <p:ph type="pic" sz="quarter" idx="10" hasCustomPrompt="1"/>
          </p:nvPr>
        </p:nvSpPr>
        <p:spPr>
          <a:xfrm>
            <a:off x="6684653" y="1447790"/>
            <a:ext cx="4325167" cy="4325107"/>
          </a:xfrm>
          <a:prstGeom prst="rect">
            <a:avLst/>
          </a:prstGeo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200">
                <a:solidFill>
                  <a:schemeClr val="bg2">
                    <a:lumMod val="10000"/>
                  </a:schemeClr>
                </a:solidFill>
              </a:defRPr>
            </a:lvl1pPr>
          </a:lstStyle>
          <a:p>
            <a:pPr algn="ctr"/>
            <a:r>
              <a:rPr lang="en-US" sz="2800" dirty="0">
                <a:solidFill>
                  <a:schemeClr val="tx1"/>
                </a:solidFill>
                <a:latin typeface="HSE Sans" panose="02000000000000000000" pitchFamily="2" charset="0"/>
              </a:rPr>
              <a:t>You can place an illustration or photograph here so that your slide doesn’t look empty</a:t>
            </a:r>
            <a:endParaRPr lang="x-none" sz="2800" dirty="0">
              <a:solidFill>
                <a:schemeClr val="tx1"/>
              </a:solidFill>
              <a:latin typeface="HSE Sans" panose="02000000000000000000" pitchFamily="2" charset="0"/>
            </a:endParaRPr>
          </a:p>
        </p:txBody>
      </p:sp>
      <p:sp>
        <p:nvSpPr>
          <p:cNvPr id="32" name="Заголовок 31"/>
          <p:cNvSpPr>
            <a:spLocks noGrp="1"/>
          </p:cNvSpPr>
          <p:nvPr>
            <p:ph type="title" hasCustomPrompt="1"/>
          </p:nvPr>
        </p:nvSpPr>
        <p:spPr>
          <a:xfrm>
            <a:off x="585898" y="1447790"/>
            <a:ext cx="524556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p:cNvSpPr>
            <a:spLocks noGrp="1"/>
          </p:cNvSpPr>
          <p:nvPr>
            <p:ph type="body" sz="quarter" idx="12" hasCustomPrompt="1"/>
          </p:nvPr>
        </p:nvSpPr>
        <p:spPr>
          <a:xfrm>
            <a:off x="585897" y="2379663"/>
            <a:ext cx="5245561" cy="3393234"/>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Moderately sized bits of text can be presented in a single column, but they shouldn’t take up the whole screen. A text that is arranged in a long line might be too hard to read; always bear in mind the perspective of those who will be viewing your presentation. Try to limit each line to seven to 10 words. More than that might put your audience to sleep. </a:t>
            </a:r>
            <a:r>
              <a:rPr lang="en-US" sz="1300" i="1" dirty="0">
                <a:latin typeface="HSE Sans" panose="02000000000000000000" pitchFamily="2" charset="0"/>
              </a:rPr>
              <a:t>If you have space left and wish to make your slide more visual, you can include a small image nearby, which should illustrate or supplement your text.</a:t>
            </a:r>
            <a:endParaRPr lang="ru-RU" sz="1300" i="1" dirty="0">
              <a:latin typeface="HSE Sans" panose="02000000000000000000" pitchFamily="2" charset="0"/>
            </a:endParaRPr>
          </a:p>
        </p:txBody>
      </p:sp>
      <p:sp>
        <p:nvSpPr>
          <p:cNvPr id="38"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0"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1"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p:cNvSpPr>
            <a:spLocks noGrp="1"/>
          </p:cNvSpPr>
          <p:nvPr>
            <p:ph type="body" sz="quarter" idx="12" hasCustomPrompt="1"/>
          </p:nvPr>
        </p:nvSpPr>
        <p:spPr>
          <a:xfrm>
            <a:off x="585897" y="2379663"/>
            <a:ext cx="11057971" cy="3745092"/>
          </a:xfrm>
          <a:prstGeom prst="rect">
            <a:avLst/>
          </a:prstGeo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a:t>
            </a:r>
            <a:endParaRPr lang="en-US" sz="1300" dirty="0">
              <a:latin typeface="HSE Sans" panose="02000000000000000000" pitchFamily="2" charset="0"/>
            </a:endParaRPr>
          </a:p>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a:t>
            </a:r>
            <a:endParaRPr lang="ru-RU" sz="1300" dirty="0">
              <a:latin typeface="HSE Sans" panose="02000000000000000000" pitchFamily="2" charset="0"/>
            </a:endParaRPr>
          </a:p>
        </p:txBody>
      </p:sp>
      <p:sp>
        <p:nvSpPr>
          <p:cNvPr id="21"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300"/>
              </a:spcBef>
            </a:pPr>
            <a:r>
              <a:rPr lang="en-US" sz="1300" dirty="0">
                <a:latin typeface="HSE Sans" panose="02000000000000000000" pitchFamily="2" charset="0"/>
              </a:rPr>
              <a:t>Here I am, a regular text as seen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 Here I am, a regular text as described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a:t>
            </a:r>
            <a:endParaRPr lang="ru-RU" sz="1300" dirty="0">
              <a:latin typeface="HSE Sans" panose="02000000000000000000" pitchFamily="2" charset="0"/>
            </a:endParaRPr>
          </a:p>
        </p:txBody>
      </p:sp>
      <p:sp>
        <p:nvSpPr>
          <p:cNvPr id="20"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3" name="Текст 22"/>
          <p:cNvSpPr>
            <a:spLocks noGrp="1"/>
          </p:cNvSpPr>
          <p:nvPr>
            <p:ph type="body" sz="quarter" idx="18" hasCustomPrompt="1"/>
          </p:nvPr>
        </p:nvSpPr>
        <p:spPr>
          <a:xfrm>
            <a:off x="6259892" y="2379663"/>
            <a:ext cx="5383968" cy="3451794"/>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b="0" i="0">
                <a:solidFill>
                  <a:srgbClr val="0E2D69"/>
                </a:solidFill>
                <a:latin typeface="HSE Sans" panose="02000000000000000000" pitchFamily="2" charset="0"/>
              </a:defRPr>
            </a:lvl1pPr>
          </a:lstStyle>
          <a:p>
            <a:r>
              <a:rPr lang="en-US" sz="3200" dirty="0">
                <a:solidFill>
                  <a:srgbClr val="102D69"/>
                </a:solidFill>
                <a:latin typeface="HSE Sans" panose="02000000000000000000" pitchFamily="2" charset="0"/>
              </a:rPr>
              <a:t>Short phrase with important information can have a larger font size than normal, but we don’t recommend doing this often.</a:t>
            </a:r>
            <a:endParaRPr lang="ru-RU" sz="3200" dirty="0">
              <a:solidFill>
                <a:srgbClr val="102D69"/>
              </a:solidFill>
              <a:latin typeface="HSE Sans" panose="02000000000000000000" pitchFamily="2" charset="0"/>
            </a:endParaRPr>
          </a:p>
        </p:txBody>
      </p:sp>
      <p:sp>
        <p:nvSpPr>
          <p:cNvPr id="25"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5"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6"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1" name="Диаграмма 7"/>
          <p:cNvSpPr>
            <a:spLocks noGrp="1"/>
          </p:cNvSpPr>
          <p:nvPr>
            <p:ph type="chart" sz="quarter" idx="10"/>
          </p:nvPr>
        </p:nvSpPr>
        <p:spPr>
          <a:xfrm>
            <a:off x="5272097" y="1447790"/>
            <a:ext cx="6371768" cy="4289457"/>
          </a:xfrm>
          <a:prstGeom prst="rect">
            <a:avLst/>
          </a:prstGeom>
        </p:spPr>
        <p:txBody>
          <a:bodyPr/>
          <a:lstStyle/>
          <a:p>
            <a:endParaRPr lang="ru-RU"/>
          </a:p>
        </p:txBody>
      </p:sp>
      <p:sp>
        <p:nvSpPr>
          <p:cNvPr id="15"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p:cNvSpPr>
            <a:spLocks noGrp="1"/>
          </p:cNvSpPr>
          <p:nvPr>
            <p:ph type="chart" sz="quarter" idx="10"/>
          </p:nvPr>
        </p:nvSpPr>
        <p:spPr>
          <a:xfrm>
            <a:off x="5272097" y="1447790"/>
            <a:ext cx="6371768" cy="4289457"/>
          </a:xfrm>
          <a:prstGeom prst="rect">
            <a:avLst/>
          </a:prstGeom>
        </p:spPr>
        <p:txBody>
          <a:bodyPr/>
          <a:lstStyle/>
          <a:p>
            <a:endParaRPr lang="ru-RU"/>
          </a:p>
        </p:txBody>
      </p:sp>
      <p:sp>
        <p:nvSpPr>
          <p:cNvPr id="23" name="Текст 22"/>
          <p:cNvSpPr>
            <a:spLocks noGrp="1"/>
          </p:cNvSpPr>
          <p:nvPr>
            <p:ph type="body" sz="quarter" idx="17" hasCustomPrompt="1"/>
          </p:nvPr>
        </p:nvSpPr>
        <p:spPr>
          <a:xfrm>
            <a:off x="585788" y="1447064"/>
            <a:ext cx="4322762" cy="703205"/>
          </a:xfrm>
          <a:prstGeom prst="rect">
            <a:avLst/>
          </a:prstGeo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GB" sz="1600" dirty="0">
                <a:solidFill>
                  <a:srgbClr val="102D69"/>
                </a:solidFill>
                <a:latin typeface="HSE Sans" panose="02000000000000000000" pitchFamily="2" charset="0"/>
              </a:rPr>
              <a:t>Name of graph. Please note that table titles should be smaller than headlines (16 </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28"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1"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p:cNvSpPr>
            <a:spLocks noGrp="1"/>
          </p:cNvSpPr>
          <p:nvPr>
            <p:ph type="body" sz="quarter" idx="12" hasCustomPrompt="1"/>
          </p:nvPr>
        </p:nvSpPr>
        <p:spPr>
          <a:xfrm>
            <a:off x="575076" y="4103994"/>
            <a:ext cx="2758143"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5" name="Текст 35"/>
          <p:cNvSpPr>
            <a:spLocks noGrp="1"/>
          </p:cNvSpPr>
          <p:nvPr>
            <p:ph type="body" sz="quarter" idx="16" hasCustomPrompt="1"/>
          </p:nvPr>
        </p:nvSpPr>
        <p:spPr>
          <a:xfrm>
            <a:off x="4047007"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6" name="Текст 35"/>
          <p:cNvSpPr>
            <a:spLocks noGrp="1"/>
          </p:cNvSpPr>
          <p:nvPr>
            <p:ph type="body" sz="quarter" idx="17" hasCustomPrompt="1"/>
          </p:nvPr>
        </p:nvSpPr>
        <p:spPr>
          <a:xfrm>
            <a:off x="7518938"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8" name="Текст 27"/>
          <p:cNvSpPr>
            <a:spLocks noGrp="1"/>
          </p:cNvSpPr>
          <p:nvPr>
            <p:ph type="body" sz="quarter" idx="18" hasCustomPrompt="1"/>
          </p:nvPr>
        </p:nvSpPr>
        <p:spPr>
          <a:xfrm>
            <a:off x="575076"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p:cNvSpPr>
            <a:spLocks noGrp="1"/>
          </p:cNvSpPr>
          <p:nvPr>
            <p:ph type="body" sz="quarter" idx="19" hasCustomPrompt="1"/>
          </p:nvPr>
        </p:nvSpPr>
        <p:spPr>
          <a:xfrm>
            <a:off x="4047007"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p:cNvSpPr>
            <a:spLocks noGrp="1"/>
          </p:cNvSpPr>
          <p:nvPr>
            <p:ph type="body" sz="quarter" idx="20" hasCustomPrompt="1"/>
          </p:nvPr>
        </p:nvSpPr>
        <p:spPr>
          <a:xfrm>
            <a:off x="7518938"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
        <p:nvSpPr>
          <p:cNvPr id="18"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9"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p:cNvSpPr>
            <a:spLocks noGrp="1"/>
          </p:cNvSpPr>
          <p:nvPr>
            <p:ph type="pic" sz="quarter" idx="10" hasCustomPrompt="1"/>
          </p:nvPr>
        </p:nvSpPr>
        <p:spPr>
          <a:xfrm>
            <a:off x="6684653" y="1447790"/>
            <a:ext cx="4325167" cy="4325107"/>
          </a:xfrm>
          <a:prstGeom prst="rect">
            <a:avLst/>
          </a:prstGeo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200">
                <a:solidFill>
                  <a:schemeClr val="bg2">
                    <a:lumMod val="10000"/>
                  </a:schemeClr>
                </a:solidFill>
              </a:defRPr>
            </a:lvl1pPr>
          </a:lstStyle>
          <a:p>
            <a:pPr algn="ctr"/>
            <a:r>
              <a:rPr lang="en-US" sz="2800" dirty="0">
                <a:solidFill>
                  <a:schemeClr val="tx1"/>
                </a:solidFill>
                <a:latin typeface="HSE Sans" panose="02000000000000000000" pitchFamily="2" charset="0"/>
              </a:rPr>
              <a:t>You can place an illustration or photograph here so that your slide doesn’t look empty</a:t>
            </a:r>
            <a:endParaRPr lang="x-none" sz="2800" dirty="0">
              <a:solidFill>
                <a:schemeClr val="tx1"/>
              </a:solidFill>
              <a:latin typeface="HSE Sans" panose="02000000000000000000" pitchFamily="2" charset="0"/>
            </a:endParaRPr>
          </a:p>
        </p:txBody>
      </p:sp>
      <p:sp>
        <p:nvSpPr>
          <p:cNvPr id="32" name="Заголовок 31"/>
          <p:cNvSpPr>
            <a:spLocks noGrp="1"/>
          </p:cNvSpPr>
          <p:nvPr>
            <p:ph type="title" hasCustomPrompt="1"/>
          </p:nvPr>
        </p:nvSpPr>
        <p:spPr>
          <a:xfrm>
            <a:off x="585898" y="1447790"/>
            <a:ext cx="524556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p:cNvSpPr>
            <a:spLocks noGrp="1"/>
          </p:cNvSpPr>
          <p:nvPr>
            <p:ph type="body" sz="quarter" idx="12" hasCustomPrompt="1"/>
          </p:nvPr>
        </p:nvSpPr>
        <p:spPr>
          <a:xfrm>
            <a:off x="585897" y="2379663"/>
            <a:ext cx="5245561" cy="3393234"/>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Moderately sized bits of text can be presented in a single column, but they shouldn’t take up the whole screen. A text that is arranged in a long line might be too hard to read; always bear in mind the perspective of those who will be viewing your presentation. Try to limit each line to seven to 10 words. More than that might put your audience to sleep. </a:t>
            </a:r>
            <a:r>
              <a:rPr lang="en-US" sz="1300" i="1" dirty="0">
                <a:latin typeface="HSE Sans" panose="02000000000000000000" pitchFamily="2" charset="0"/>
              </a:rPr>
              <a:t>If you have space left and wish to make your slide more visual, you can include a small image nearby, which should illustrate or supplement your text.</a:t>
            </a:r>
            <a:endParaRPr lang="ru-RU" sz="1300" i="1" dirty="0">
              <a:latin typeface="HSE Sans" panose="02000000000000000000" pitchFamily="2" charset="0"/>
            </a:endParaRPr>
          </a:p>
        </p:txBody>
      </p:sp>
      <p:sp>
        <p:nvSpPr>
          <p:cNvPr id="38"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0"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1"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0"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5" name="Текст 22"/>
          <p:cNvSpPr>
            <a:spLocks noGrp="1"/>
          </p:cNvSpPr>
          <p:nvPr>
            <p:ph type="body" sz="quarter" idx="17" hasCustomPrompt="1"/>
          </p:nvPr>
        </p:nvSpPr>
        <p:spPr>
          <a:xfrm>
            <a:off x="585787" y="1447065"/>
            <a:ext cx="11058065" cy="307778"/>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x-none" sz="1300" b="0" dirty="0">
              <a:ln>
                <a:noFill/>
              </a:ln>
              <a:latin typeface="HSE Sans" panose="02000000000000000000" pitchFamily="2" charset="0"/>
            </a:endParaRPr>
          </a:p>
        </p:txBody>
      </p:sp>
      <p:sp>
        <p:nvSpPr>
          <p:cNvPr id="19" name="Таблица 18"/>
          <p:cNvSpPr>
            <a:spLocks noGrp="1"/>
          </p:cNvSpPr>
          <p:nvPr>
            <p:ph type="tbl" sz="quarter" idx="19"/>
          </p:nvPr>
        </p:nvSpPr>
        <p:spPr>
          <a:xfrm>
            <a:off x="585787" y="1984076"/>
            <a:ext cx="11058527" cy="3519576"/>
          </a:xfrm>
          <a:prstGeom prst="rect">
            <a:avLst/>
          </a:prstGeom>
        </p:spPr>
        <p:txBody>
          <a:bodyPr/>
          <a:lstStyle/>
          <a:p>
            <a:endParaRPr lang="ru-RU"/>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8" name="Текст 22"/>
          <p:cNvSpPr>
            <a:spLocks noGrp="1"/>
          </p:cNvSpPr>
          <p:nvPr>
            <p:ph type="body" sz="quarter" idx="17" hasCustomPrompt="1"/>
          </p:nvPr>
        </p:nvSpPr>
        <p:spPr>
          <a:xfrm>
            <a:off x="585787" y="1447064"/>
            <a:ext cx="7617877" cy="537011"/>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x-none" sz="1300" b="0" dirty="0">
              <a:ln>
                <a:noFill/>
              </a:ln>
              <a:latin typeface="HSE Sans" panose="02000000000000000000" pitchFamily="2" charset="0"/>
            </a:endParaRPr>
          </a:p>
        </p:txBody>
      </p:sp>
      <p:sp>
        <p:nvSpPr>
          <p:cNvPr id="20" name="Таблица 18"/>
          <p:cNvSpPr>
            <a:spLocks noGrp="1"/>
          </p:cNvSpPr>
          <p:nvPr>
            <p:ph type="tbl" sz="quarter" idx="19"/>
          </p:nvPr>
        </p:nvSpPr>
        <p:spPr>
          <a:xfrm>
            <a:off x="585787" y="2208362"/>
            <a:ext cx="7617895" cy="3295290"/>
          </a:xfrm>
          <a:prstGeom prst="rect">
            <a:avLst/>
          </a:prstGeom>
        </p:spPr>
        <p:txBody>
          <a:bodyPr/>
          <a:lstStyle/>
          <a:p>
            <a:endParaRPr lang="ru-RU"/>
          </a:p>
        </p:txBody>
      </p:sp>
      <p:sp>
        <p:nvSpPr>
          <p:cNvPr id="21" name="Текст 35"/>
          <p:cNvSpPr>
            <a:spLocks noGrp="1"/>
          </p:cNvSpPr>
          <p:nvPr>
            <p:ph type="body" sz="quarter" idx="12" hasCustomPrompt="1"/>
          </p:nvPr>
        </p:nvSpPr>
        <p:spPr>
          <a:xfrm>
            <a:off x="8686807" y="2208363"/>
            <a:ext cx="2930666" cy="2570672"/>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9" name="Заголовок 31"/>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More </a:t>
            </a:r>
            <a:r>
              <a:rPr lang="en-US" sz="2400" dirty="0" err="1">
                <a:solidFill>
                  <a:srgbClr val="102D69"/>
                </a:solidFill>
                <a:latin typeface="HSE Sans" panose="02000000000000000000" pitchFamily="2" charset="0"/>
              </a:rPr>
              <a:t>colours</a:t>
            </a:r>
            <a:r>
              <a:rPr lang="en-US" sz="2400" dirty="0">
                <a:solidFill>
                  <a:srgbClr val="102D69"/>
                </a:solidFill>
                <a:latin typeface="HSE Sans" panose="02000000000000000000" pitchFamily="2" charset="0"/>
              </a:rPr>
              <a:t>: palette</a:t>
            </a:r>
            <a:endParaRPr lang="ru-RU" sz="2400" dirty="0">
              <a:solidFill>
                <a:srgbClr val="102D69"/>
              </a:solidFill>
              <a:latin typeface="HSE Sans" panose="02000000000000000000" pitchFamily="2" charset="0"/>
            </a:endParaRPr>
          </a:p>
        </p:txBody>
      </p:sp>
      <p:sp>
        <p:nvSpPr>
          <p:cNvPr id="20"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For tables, graphs , charts and diagrams, you may need to use additional </a:t>
            </a:r>
            <a:r>
              <a:rPr lang="en-US" sz="1300" dirty="0" err="1">
                <a:latin typeface="HSE Sans" panose="02000000000000000000" pitchFamily="2" charset="0"/>
              </a:rPr>
              <a:t>colours</a:t>
            </a:r>
            <a:r>
              <a:rPr lang="en-US" sz="1300" dirty="0">
                <a:latin typeface="HSE Sans" panose="02000000000000000000" pitchFamily="2" charset="0"/>
              </a:rPr>
              <a:t>; you may correctly ask what </a:t>
            </a:r>
            <a:r>
              <a:rPr lang="en-US" sz="1300" dirty="0" err="1">
                <a:latin typeface="HSE Sans" panose="02000000000000000000" pitchFamily="2" charset="0"/>
              </a:rPr>
              <a:t>colours</a:t>
            </a:r>
            <a:r>
              <a:rPr lang="en-US" sz="1300" dirty="0">
                <a:latin typeface="HSE Sans" panose="02000000000000000000" pitchFamily="2" charset="0"/>
              </a:rPr>
              <a:t> can be used and where to find them. We advise using HSE University’s official </a:t>
            </a:r>
            <a:r>
              <a:rPr lang="en-US" sz="1300" dirty="0" err="1">
                <a:latin typeface="HSE Sans" panose="02000000000000000000" pitchFamily="2" charset="0"/>
              </a:rPr>
              <a:t>colour</a:t>
            </a:r>
            <a:r>
              <a:rPr lang="en-US" sz="1300" dirty="0">
                <a:latin typeface="HSE Sans" panose="02000000000000000000" pitchFamily="2" charset="0"/>
              </a:rPr>
              <a:t> scheme for such purposes.</a:t>
            </a:r>
            <a:endParaRPr lang="ru-RU" sz="1300" dirty="0">
              <a:latin typeface="HSE Sans" panose="02000000000000000000" pitchFamily="2" charset="0"/>
            </a:endParaRPr>
          </a:p>
        </p:txBody>
      </p:sp>
      <p:sp>
        <p:nvSpPr>
          <p:cNvPr id="21" name="Oval 5"/>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2" name="Oval 20"/>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3" name="Oval 22"/>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4" name="Oval 23"/>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5" name="Oval 26"/>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6" name="Oval 29"/>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7" name="Oval 33"/>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8" name="Oval 34"/>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29" name="Oval 35"/>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0" name="Oval 36"/>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1" name="Oval 37"/>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2" name="Oval 38"/>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3" name="Oval 39"/>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4" name="Oval 40"/>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5" name="Oval 41"/>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6" name="Oval 42"/>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7" name="Oval 43"/>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8" name="Oval 44"/>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39" name="Oval 45"/>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40" name="Oval 46"/>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41"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4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1"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x-none"/>
          </a:p>
        </p:txBody>
      </p:sp>
      <p:pic>
        <p:nvPicPr>
          <p:cNvPr id="4" name="Picture 3" descr="A blue circle with white text&#10;&#10;Description automatically generated with low confidence"/>
          <p:cNvPicPr>
            <a:picLocks noChangeAspect="1"/>
          </p:cNvPicPr>
          <p:nvPr userDrawn="1"/>
        </p:nvPicPr>
        <p:blipFill>
          <a:blip r:embed="rId3"/>
          <a:stretch>
            <a:fillRect/>
          </a:stretch>
        </p:blipFill>
        <p:spPr>
          <a:xfrm>
            <a:off x="5310809" y="2643809"/>
            <a:ext cx="1570383" cy="1570383"/>
          </a:xfrm>
          <a:prstGeom prst="rect">
            <a:avLst/>
          </a:prstGeom>
        </p:spPr>
      </p:pic>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p:cNvSpPr>
            <a:spLocks noGrp="1"/>
          </p:cNvSpPr>
          <p:nvPr>
            <p:ph type="body" sz="quarter" idx="12" hasCustomPrompt="1"/>
          </p:nvPr>
        </p:nvSpPr>
        <p:spPr>
          <a:xfrm>
            <a:off x="585897" y="2379663"/>
            <a:ext cx="11057971" cy="3745092"/>
          </a:xfrm>
          <a:prstGeom prst="rect">
            <a:avLst/>
          </a:prstGeo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a:t>
            </a:r>
            <a:endParaRPr lang="en-US" sz="1300" dirty="0">
              <a:latin typeface="HSE Sans" panose="02000000000000000000" pitchFamily="2" charset="0"/>
            </a:endParaRPr>
          </a:p>
          <a:p>
            <a:pPr>
              <a:spcBef>
                <a:spcPts val="1200"/>
              </a:spcBef>
            </a:pPr>
            <a:r>
              <a:rPr lang="en-US" sz="1300" dirty="0">
                <a:latin typeface="HSE Sans" panose="02000000000000000000" pitchFamily="2" charset="0"/>
              </a:rPr>
              <a:t>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 If you have a lot of text, we recommend putting it into two or three columns, Texts placed in long lines are hard to read; always bear in mind the audience, who will be viewing your presentation. Try to limit each line to seven to nine words. More than that might put your audience to sleep.</a:t>
            </a:r>
            <a:endParaRPr lang="ru-RU" sz="1300" dirty="0">
              <a:latin typeface="HSE Sans" panose="02000000000000000000" pitchFamily="2" charset="0"/>
            </a:endParaRPr>
          </a:p>
        </p:txBody>
      </p:sp>
      <p:sp>
        <p:nvSpPr>
          <p:cNvPr id="21"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a:spcBef>
                <a:spcPts val="1300"/>
              </a:spcBef>
            </a:pPr>
            <a:r>
              <a:rPr lang="en-US" sz="1300" dirty="0">
                <a:latin typeface="HSE Sans" panose="02000000000000000000" pitchFamily="2" charset="0"/>
              </a:rPr>
              <a:t>Here I am, a regular text as seen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 Here I am, a regular text as described on the right; you can take me anywhere in the same size (13 </a:t>
            </a:r>
            <a:r>
              <a:rPr lang="en-US" sz="1300" dirty="0" err="1">
                <a:latin typeface="HSE Sans" panose="02000000000000000000" pitchFamily="2" charset="0"/>
              </a:rPr>
              <a:t>pt</a:t>
            </a:r>
            <a:r>
              <a:rPr lang="en-US" sz="1300" dirty="0">
                <a:latin typeface="HSE Sans" panose="02000000000000000000" pitchFamily="2" charset="0"/>
              </a:rPr>
              <a:t>), so I am readable on both the screen and in print-outs of slides. Don’t increase my size if you don’t need to, since you have the full screen option at your fingertips.</a:t>
            </a:r>
            <a:endParaRPr lang="ru-RU" sz="1300" dirty="0">
              <a:latin typeface="HSE Sans" panose="02000000000000000000" pitchFamily="2" charset="0"/>
            </a:endParaRPr>
          </a:p>
        </p:txBody>
      </p:sp>
      <p:sp>
        <p:nvSpPr>
          <p:cNvPr id="20"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3" name="Текст 22"/>
          <p:cNvSpPr>
            <a:spLocks noGrp="1"/>
          </p:cNvSpPr>
          <p:nvPr>
            <p:ph type="body" sz="quarter" idx="18" hasCustomPrompt="1"/>
          </p:nvPr>
        </p:nvSpPr>
        <p:spPr>
          <a:xfrm>
            <a:off x="6259892" y="2379663"/>
            <a:ext cx="5383968" cy="3451794"/>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3200" b="0" i="0">
                <a:solidFill>
                  <a:srgbClr val="0E2D69"/>
                </a:solidFill>
                <a:latin typeface="HSE Sans" panose="02000000000000000000" pitchFamily="2" charset="0"/>
              </a:defRPr>
            </a:lvl1pPr>
          </a:lstStyle>
          <a:p>
            <a:r>
              <a:rPr lang="en-US" sz="3200" dirty="0">
                <a:solidFill>
                  <a:srgbClr val="102D69"/>
                </a:solidFill>
                <a:latin typeface="HSE Sans" panose="02000000000000000000" pitchFamily="2" charset="0"/>
              </a:rPr>
              <a:t>Short phrase with important information can have a larger font size than normal, but we don’t recommend doing this often.</a:t>
            </a:r>
            <a:endParaRPr lang="ru-RU" sz="3200" dirty="0">
              <a:solidFill>
                <a:srgbClr val="102D69"/>
              </a:solidFill>
              <a:latin typeface="HSE Sans" panose="02000000000000000000" pitchFamily="2" charset="0"/>
            </a:endParaRPr>
          </a:p>
        </p:txBody>
      </p:sp>
      <p:sp>
        <p:nvSpPr>
          <p:cNvPr id="25"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5"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6"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2"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p:cNvSpPr>
            <a:spLocks noGrp="1"/>
          </p:cNvSpPr>
          <p:nvPr>
            <p:ph type="title" hasCustomPrompt="1"/>
          </p:nvPr>
        </p:nvSpPr>
        <p:spPr>
          <a:xfrm>
            <a:off x="585899" y="1447790"/>
            <a:ext cx="4322530"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000" dirty="0">
                <a:latin typeface="HSE Sans" panose="02000000000000000000" pitchFamily="2" charset="0"/>
              </a:rPr>
              <a:t>Notes, other clarifications or additional information should be presented in a smaller size (10 </a:t>
            </a:r>
            <a:r>
              <a:rPr lang="en-US" sz="1000" dirty="0" err="1">
                <a:latin typeface="HSE Sans" panose="02000000000000000000" pitchFamily="2" charset="0"/>
              </a:rPr>
              <a:t>pt</a:t>
            </a:r>
            <a:r>
              <a:rPr lang="en-US" sz="1000" dirty="0">
                <a:latin typeface="HSE Sans" panose="02000000000000000000" pitchFamily="2" charset="0"/>
              </a:rPr>
              <a:t>)</a:t>
            </a:r>
            <a:endParaRPr lang="ru-RU" sz="1000" dirty="0">
              <a:latin typeface="HSE Sans" panose="02000000000000000000" pitchFamily="2" charset="0"/>
            </a:endParaRPr>
          </a:p>
        </p:txBody>
      </p:sp>
      <p:sp>
        <p:nvSpPr>
          <p:cNvPr id="21" name="Диаграмма 7"/>
          <p:cNvSpPr>
            <a:spLocks noGrp="1"/>
          </p:cNvSpPr>
          <p:nvPr>
            <p:ph type="chart" sz="quarter" idx="10"/>
          </p:nvPr>
        </p:nvSpPr>
        <p:spPr>
          <a:xfrm>
            <a:off x="5272097" y="1447790"/>
            <a:ext cx="6371768" cy="4289457"/>
          </a:xfrm>
          <a:prstGeom prst="rect">
            <a:avLst/>
          </a:prstGeom>
        </p:spPr>
        <p:txBody>
          <a:bodyPr/>
          <a:lstStyle/>
          <a:p>
            <a:endParaRPr lang="ru-RU"/>
          </a:p>
        </p:txBody>
      </p:sp>
      <p:sp>
        <p:nvSpPr>
          <p:cNvPr id="15"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0" name="Текст 35"/>
          <p:cNvSpPr>
            <a:spLocks noGrp="1"/>
          </p:cNvSpPr>
          <p:nvPr>
            <p:ph type="body" sz="quarter" idx="16" hasCustomPrompt="1"/>
          </p:nvPr>
        </p:nvSpPr>
        <p:spPr>
          <a:xfrm>
            <a:off x="585897" y="5183249"/>
            <a:ext cx="3934345" cy="553998"/>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p:cNvSpPr>
            <a:spLocks noGrp="1"/>
          </p:cNvSpPr>
          <p:nvPr>
            <p:ph type="chart" sz="quarter" idx="10"/>
          </p:nvPr>
        </p:nvSpPr>
        <p:spPr>
          <a:xfrm>
            <a:off x="5272097" y="1447790"/>
            <a:ext cx="6371768" cy="4289457"/>
          </a:xfrm>
          <a:prstGeom prst="rect">
            <a:avLst/>
          </a:prstGeom>
        </p:spPr>
        <p:txBody>
          <a:bodyPr/>
          <a:lstStyle/>
          <a:p>
            <a:endParaRPr lang="ru-RU"/>
          </a:p>
        </p:txBody>
      </p:sp>
      <p:sp>
        <p:nvSpPr>
          <p:cNvPr id="23" name="Текст 22"/>
          <p:cNvSpPr>
            <a:spLocks noGrp="1"/>
          </p:cNvSpPr>
          <p:nvPr>
            <p:ph type="body" sz="quarter" idx="17" hasCustomPrompt="1"/>
          </p:nvPr>
        </p:nvSpPr>
        <p:spPr>
          <a:xfrm>
            <a:off x="585788" y="1447064"/>
            <a:ext cx="4322762" cy="703205"/>
          </a:xfrm>
          <a:prstGeom prst="rect">
            <a:avLst/>
          </a:prstGeo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GB" sz="1600" dirty="0">
                <a:solidFill>
                  <a:srgbClr val="102D69"/>
                </a:solidFill>
                <a:latin typeface="HSE Sans" panose="02000000000000000000" pitchFamily="2" charset="0"/>
              </a:rPr>
              <a:t>Name of graph. Please note that table titles should be smaller than headlines (16 </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28" name="Текст 35"/>
          <p:cNvSpPr>
            <a:spLocks noGrp="1"/>
          </p:cNvSpPr>
          <p:nvPr>
            <p:ph type="body" sz="quarter" idx="12" hasCustomPrompt="1"/>
          </p:nvPr>
        </p:nvSpPr>
        <p:spPr>
          <a:xfrm>
            <a:off x="585898" y="2379663"/>
            <a:ext cx="4322531" cy="239937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1"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Заголовок 31"/>
          <p:cNvSpPr>
            <a:spLocks noGrp="1"/>
          </p:cNvSpPr>
          <p:nvPr>
            <p:ph type="title" hasCustomPrompt="1"/>
          </p:nvPr>
        </p:nvSpPr>
        <p:spPr>
          <a:xfrm>
            <a:off x="585897" y="1447790"/>
            <a:ext cx="11057955" cy="777025"/>
          </a:xfrm>
          <a:prstGeom prst="rect">
            <a:avLst/>
          </a:prstGeom>
        </p:spPr>
        <p:txBody>
          <a:bodyPr lIns="0" tIns="0" rIns="0" bIns="0" anchor="t">
            <a:normAutofit/>
          </a:bodyPr>
          <a:lstStyle>
            <a:lvl1pPr>
              <a:lnSpc>
                <a:spcPct val="100000"/>
              </a:lnSpc>
              <a:defRPr sz="2400" b="0" i="0">
                <a:latin typeface="HSE Sans" panose="02000000000000000000" pitchFamily="2" charset="0"/>
              </a:defRPr>
            </a:lvl1pPr>
          </a:lstStyle>
          <a:p>
            <a:r>
              <a:rPr lang="en-US" sz="2400" dirty="0">
                <a:solidFill>
                  <a:srgbClr val="102D69"/>
                </a:solidFill>
                <a:latin typeface="HSE Sans" panose="02000000000000000000" pitchFamily="2" charset="0"/>
              </a:rPr>
              <a:t>Headline may have two or three lines (24 </a:t>
            </a:r>
            <a:r>
              <a:rPr lang="en-US" sz="2400" dirty="0" err="1">
                <a:solidFill>
                  <a:srgbClr val="102D69"/>
                </a:solidFill>
                <a:latin typeface="HSE Sans" panose="02000000000000000000" pitchFamily="2" charset="0"/>
              </a:rPr>
              <a:t>pt</a:t>
            </a:r>
            <a:r>
              <a:rPr lang="en-US"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p:cNvSpPr>
            <a:spLocks noGrp="1"/>
          </p:cNvSpPr>
          <p:nvPr>
            <p:ph type="body" sz="quarter" idx="12" hasCustomPrompt="1"/>
          </p:nvPr>
        </p:nvSpPr>
        <p:spPr>
          <a:xfrm>
            <a:off x="575076" y="4103994"/>
            <a:ext cx="2758143"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5" name="Текст 35"/>
          <p:cNvSpPr>
            <a:spLocks noGrp="1"/>
          </p:cNvSpPr>
          <p:nvPr>
            <p:ph type="body" sz="quarter" idx="16" hasCustomPrompt="1"/>
          </p:nvPr>
        </p:nvSpPr>
        <p:spPr>
          <a:xfrm>
            <a:off x="4047007"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6" name="Текст 35"/>
          <p:cNvSpPr>
            <a:spLocks noGrp="1"/>
          </p:cNvSpPr>
          <p:nvPr>
            <p:ph type="body" sz="quarter" idx="17" hasCustomPrompt="1"/>
          </p:nvPr>
        </p:nvSpPr>
        <p:spPr>
          <a:xfrm>
            <a:off x="7518938" y="4103994"/>
            <a:ext cx="2757612" cy="1569661"/>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US" sz="1300" dirty="0">
                <a:latin typeface="HSE Sans" panose="02000000000000000000" pitchFamily="2" charset="0"/>
              </a:rPr>
              <a:t>If you don’t have too much data, don’t worry. Provide several large figures with concise information explaining the figures. This can help you to present your data correctly and with some style.</a:t>
            </a:r>
            <a:endParaRPr lang="ru-RU" sz="1300" dirty="0">
              <a:latin typeface="HSE Sans" panose="02000000000000000000" pitchFamily="2" charset="0"/>
            </a:endParaRPr>
          </a:p>
        </p:txBody>
      </p:sp>
      <p:sp>
        <p:nvSpPr>
          <p:cNvPr id="28" name="Текст 27"/>
          <p:cNvSpPr>
            <a:spLocks noGrp="1"/>
          </p:cNvSpPr>
          <p:nvPr>
            <p:ph type="body" sz="quarter" idx="18" hasCustomPrompt="1"/>
          </p:nvPr>
        </p:nvSpPr>
        <p:spPr>
          <a:xfrm>
            <a:off x="575076"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p:cNvSpPr>
            <a:spLocks noGrp="1"/>
          </p:cNvSpPr>
          <p:nvPr>
            <p:ph type="body" sz="quarter" idx="19" hasCustomPrompt="1"/>
          </p:nvPr>
        </p:nvSpPr>
        <p:spPr>
          <a:xfrm>
            <a:off x="4047007"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p:cNvSpPr>
            <a:spLocks noGrp="1"/>
          </p:cNvSpPr>
          <p:nvPr>
            <p:ph type="body" sz="quarter" idx="20" hasCustomPrompt="1"/>
          </p:nvPr>
        </p:nvSpPr>
        <p:spPr>
          <a:xfrm>
            <a:off x="7518938" y="2710235"/>
            <a:ext cx="2758143" cy="1164116"/>
          </a:xfrm>
          <a:prstGeom prst="rect">
            <a:avLst/>
          </a:prstGeo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
        <p:nvSpPr>
          <p:cNvPr id="18"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9"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0"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5" name="Текст 22"/>
          <p:cNvSpPr>
            <a:spLocks noGrp="1"/>
          </p:cNvSpPr>
          <p:nvPr>
            <p:ph type="body" sz="quarter" idx="17" hasCustomPrompt="1"/>
          </p:nvPr>
        </p:nvSpPr>
        <p:spPr>
          <a:xfrm>
            <a:off x="585787" y="1447065"/>
            <a:ext cx="11058065" cy="307778"/>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x-none" sz="1300" b="0" dirty="0">
              <a:ln>
                <a:noFill/>
              </a:ln>
              <a:latin typeface="HSE Sans" panose="02000000000000000000" pitchFamily="2" charset="0"/>
            </a:endParaRPr>
          </a:p>
        </p:txBody>
      </p:sp>
      <p:sp>
        <p:nvSpPr>
          <p:cNvPr id="19" name="Таблица 18"/>
          <p:cNvSpPr>
            <a:spLocks noGrp="1"/>
          </p:cNvSpPr>
          <p:nvPr>
            <p:ph type="tbl" sz="quarter" idx="19"/>
          </p:nvPr>
        </p:nvSpPr>
        <p:spPr>
          <a:xfrm>
            <a:off x="585787" y="1984076"/>
            <a:ext cx="11058527" cy="3519576"/>
          </a:xfrm>
          <a:prstGeom prst="rect">
            <a:avLst/>
          </a:prstGeom>
        </p:spPr>
        <p:txBody>
          <a:bodyPr/>
          <a:lstStyle/>
          <a:p>
            <a:endParaRPr lang="ru-RU"/>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18"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0"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fld>
            <a:endParaRPr lang="ru-RU" sz="2000" dirty="0">
              <a:solidFill>
                <a:srgbClr val="102D69"/>
              </a:solidFill>
              <a:latin typeface="HSE Sans" panose="02000000000000000000" pitchFamily="2" charset="0"/>
            </a:endParaRPr>
          </a:p>
        </p:txBody>
      </p:sp>
      <p:cxnSp>
        <p:nvCxnSpPr>
          <p:cNvPr id="13" name="Straight Connector 59"/>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8" name="Текст 22"/>
          <p:cNvSpPr>
            <a:spLocks noGrp="1"/>
          </p:cNvSpPr>
          <p:nvPr>
            <p:ph type="body" sz="quarter" idx="17" hasCustomPrompt="1"/>
          </p:nvPr>
        </p:nvSpPr>
        <p:spPr>
          <a:xfrm>
            <a:off x="585787" y="1447064"/>
            <a:ext cx="7617877" cy="537011"/>
          </a:xfrm>
          <a:prstGeom prst="rect">
            <a:avLst/>
          </a:prstGeo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en-US" sz="1600" dirty="0">
                <a:solidFill>
                  <a:srgbClr val="102D69"/>
                </a:solidFill>
                <a:latin typeface="HSE Sans" panose="02000000000000000000" pitchFamily="2" charset="0"/>
              </a:rPr>
              <a:t>Name of table</a:t>
            </a:r>
            <a:r>
              <a:rPr lang="ru-RU" sz="1600" dirty="0">
                <a:solidFill>
                  <a:srgbClr val="102D69"/>
                </a:solidFill>
                <a:latin typeface="HSE Sans" panose="02000000000000000000" pitchFamily="2" charset="0"/>
              </a:rPr>
              <a:t>. </a:t>
            </a:r>
            <a:r>
              <a:rPr lang="en-US" sz="1600" dirty="0">
                <a:solidFill>
                  <a:srgbClr val="102D69"/>
                </a:solidFill>
                <a:latin typeface="HSE Sans" panose="02000000000000000000" pitchFamily="2" charset="0"/>
              </a:rPr>
              <a:t>Please note that the name of the table should be smaller than headlines (16 </a:t>
            </a:r>
            <a:r>
              <a:rPr lang="en-US" sz="1600" dirty="0" err="1">
                <a:solidFill>
                  <a:srgbClr val="102D69"/>
                </a:solidFill>
                <a:latin typeface="HSE Sans" panose="02000000000000000000" pitchFamily="2" charset="0"/>
              </a:rPr>
              <a:t>pt</a:t>
            </a:r>
            <a:r>
              <a:rPr lang="en-US"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p:cNvSpPr>
            <a:spLocks noGrp="1"/>
          </p:cNvSpPr>
          <p:nvPr>
            <p:ph type="body" sz="quarter" idx="18" hasCustomPrompt="1"/>
          </p:nvPr>
        </p:nvSpPr>
        <p:spPr>
          <a:xfrm>
            <a:off x="585788" y="5739189"/>
            <a:ext cx="6824303" cy="703205"/>
          </a:xfrm>
          <a:prstGeom prst="rect">
            <a:avLst/>
          </a:prstGeo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defRPr/>
            </a:pPr>
            <a:r>
              <a:rPr lang="en-US" sz="1300" b="0" dirty="0">
                <a:ln>
                  <a:noFill/>
                </a:ln>
                <a:latin typeface="HSE Sans" panose="02000000000000000000" pitchFamily="2" charset="0"/>
              </a:rPr>
              <a:t>We recommend using bold face with due care; try using bold face for important information. </a:t>
            </a:r>
            <a:r>
              <a:rPr lang="en-US" sz="1300" dirty="0">
                <a:latin typeface="HSE Sans" panose="02000000000000000000" pitchFamily="2" charset="0"/>
              </a:rPr>
              <a:t>Also, try not to use bold face with cell shading; one feature should be sufficient.</a:t>
            </a:r>
            <a:endParaRPr lang="x-none" sz="1300" b="0" dirty="0">
              <a:ln>
                <a:noFill/>
              </a:ln>
              <a:latin typeface="HSE Sans" panose="02000000000000000000" pitchFamily="2" charset="0"/>
            </a:endParaRPr>
          </a:p>
        </p:txBody>
      </p:sp>
      <p:sp>
        <p:nvSpPr>
          <p:cNvPr id="20" name="Таблица 18"/>
          <p:cNvSpPr>
            <a:spLocks noGrp="1"/>
          </p:cNvSpPr>
          <p:nvPr>
            <p:ph type="tbl" sz="quarter" idx="19"/>
          </p:nvPr>
        </p:nvSpPr>
        <p:spPr>
          <a:xfrm>
            <a:off x="585787" y="2208362"/>
            <a:ext cx="7617895" cy="3295290"/>
          </a:xfrm>
          <a:prstGeom prst="rect">
            <a:avLst/>
          </a:prstGeom>
        </p:spPr>
        <p:txBody>
          <a:bodyPr/>
          <a:lstStyle/>
          <a:p>
            <a:endParaRPr lang="ru-RU"/>
          </a:p>
        </p:txBody>
      </p:sp>
      <p:sp>
        <p:nvSpPr>
          <p:cNvPr id="21" name="Текст 35"/>
          <p:cNvSpPr>
            <a:spLocks noGrp="1"/>
          </p:cNvSpPr>
          <p:nvPr>
            <p:ph type="body" sz="quarter" idx="12" hasCustomPrompt="1"/>
          </p:nvPr>
        </p:nvSpPr>
        <p:spPr>
          <a:xfrm>
            <a:off x="8686807" y="2208363"/>
            <a:ext cx="2930666" cy="2570672"/>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6" name="Текст 37"/>
          <p:cNvSpPr>
            <a:spLocks noGrp="1"/>
          </p:cNvSpPr>
          <p:nvPr>
            <p:ph type="body" sz="quarter" idx="13" hasCustomPrompt="1"/>
          </p:nvPr>
        </p:nvSpPr>
        <p:spPr>
          <a:xfrm>
            <a:off x="1143689" y="540904"/>
            <a:ext cx="1901825" cy="415925"/>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r>
              <a:rPr lang="en-US" sz="1000" dirty="0">
                <a:latin typeface="HSE Sans" panose="02000000000000000000" pitchFamily="2" charset="0"/>
              </a:rPr>
              <a:t>Name of subdivisions in two or three lines </a:t>
            </a:r>
            <a:r>
              <a:rPr lang="en-GB" sz="1000" dirty="0">
                <a:latin typeface="HSE Sans" panose="02000000000000000000" pitchFamily="2" charset="0"/>
              </a:rPr>
              <a:t>(10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2" name="Текст 39"/>
          <p:cNvSpPr>
            <a:spLocks noGrp="1"/>
          </p:cNvSpPr>
          <p:nvPr>
            <p:ph type="body" sz="quarter" idx="14" hasCustomPrompt="1"/>
          </p:nvPr>
        </p:nvSpPr>
        <p:spPr>
          <a:xfrm>
            <a:off x="3459163"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
        <p:nvSpPr>
          <p:cNvPr id="23" name="Текст 39"/>
          <p:cNvSpPr>
            <a:spLocks noGrp="1"/>
          </p:cNvSpPr>
          <p:nvPr>
            <p:ph type="body" sz="quarter" idx="15" hasCustomPrompt="1"/>
          </p:nvPr>
        </p:nvSpPr>
        <p:spPr>
          <a:xfrm>
            <a:off x="6259892" y="548720"/>
            <a:ext cx="2070100" cy="408109"/>
          </a:xfrm>
          <a:prstGeom prst="rect">
            <a:avLst/>
          </a:prstGeo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en-GB" sz="1000" dirty="0">
                <a:latin typeface="HSE Sans" panose="02000000000000000000" pitchFamily="2" charset="0"/>
              </a:rPr>
              <a:t>Name of presentation can be provided in two or three lines (10 </a:t>
            </a:r>
            <a:r>
              <a:rPr lang="en-GB" sz="1000" dirty="0" err="1">
                <a:latin typeface="HSE Sans" panose="02000000000000000000" pitchFamily="2" charset="0"/>
              </a:rPr>
              <a:t>pt</a:t>
            </a:r>
            <a:r>
              <a:rPr lang="en-GB" sz="1000" dirty="0">
                <a:latin typeface="HSE Sans" panose="02000000000000000000" pitchFamily="2" charset="0"/>
              </a:rPr>
              <a:t>)</a:t>
            </a:r>
            <a:endParaRPr lang="ru-RU" sz="1000" dirty="0">
              <a:latin typeface="HSE Sans" panose="02000000000000000000" pitchFamily="2" charset="0"/>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image" Target="../media/image6.png"/><Relationship Id="rId4" Type="http://schemas.microsoft.com/office/2007/relationships/media" Target="../media/media11.mp3"/><Relationship Id="rId3" Type="http://schemas.openxmlformats.org/officeDocument/2006/relationships/audio" Target="../media/media11.mp3"/><Relationship Id="rId2" Type="http://schemas.openxmlformats.org/officeDocument/2006/relationships/image" Target="../media/image17.GIF"/><Relationship Id="rId1" Type="http://schemas.openxmlformats.org/officeDocument/2006/relationships/image" Target="../media/image16.GIF"/></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4.xml"/><Relationship Id="rId3" Type="http://schemas.openxmlformats.org/officeDocument/2006/relationships/image" Target="../media/image6.png"/><Relationship Id="rId2" Type="http://schemas.microsoft.com/office/2007/relationships/media" Target="../media/media12.mp3"/><Relationship Id="rId1" Type="http://schemas.openxmlformats.org/officeDocument/2006/relationships/audio" Target="../media/media12.mp3"/></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microsoft.com/office/2007/relationships/media" Target="../media/media2.mp3"/><Relationship Id="rId1" Type="http://schemas.openxmlformats.org/officeDocument/2006/relationships/audio" Target="../media/media2.mp3"/></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microsoft.com/office/2007/relationships/media" Target="../media/media3.mp3"/><Relationship Id="rId2" Type="http://schemas.openxmlformats.org/officeDocument/2006/relationships/audio" Target="../media/media3.mp3"/><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image" Target="../media/image6.png"/><Relationship Id="rId4" Type="http://schemas.microsoft.com/office/2007/relationships/media" Target="../media/media4.mp3"/><Relationship Id="rId3" Type="http://schemas.openxmlformats.org/officeDocument/2006/relationships/audio" Target="../media/media4.mp3"/><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media" Target="../media/media5.mp3"/><Relationship Id="rId3" Type="http://schemas.openxmlformats.org/officeDocument/2006/relationships/audio" Target="../media/media5.mp3"/><Relationship Id="rId2" Type="http://schemas.openxmlformats.org/officeDocument/2006/relationships/image" Target="../media/image11.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14.xml"/><Relationship Id="rId4" Type="http://schemas.openxmlformats.org/officeDocument/2006/relationships/image" Target="../media/image6.png"/><Relationship Id="rId3" Type="http://schemas.microsoft.com/office/2007/relationships/media" Target="../media/media6.mp3"/><Relationship Id="rId2" Type="http://schemas.openxmlformats.org/officeDocument/2006/relationships/audio" Target="../media/media6.mp3"/><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microsoft.com/office/2007/relationships/media" Target="../media/media7.mp3"/><Relationship Id="rId2" Type="http://schemas.openxmlformats.org/officeDocument/2006/relationships/audio" Target="../media/media7.mp3"/><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media" Target="../media/media9.mp3"/><Relationship Id="rId5" Type="http://schemas.openxmlformats.org/officeDocument/2006/relationships/audio" Target="../media/media9.mp3"/><Relationship Id="rId4" Type="http://schemas.openxmlformats.org/officeDocument/2006/relationships/image" Target="../media/image6.png"/><Relationship Id="rId3" Type="http://schemas.microsoft.com/office/2007/relationships/media" Target="../media/media8.m4a"/><Relationship Id="rId2" Type="http://schemas.openxmlformats.org/officeDocument/2006/relationships/audio" Target="../media/media8.m4a"/><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microsoft.com/office/2007/relationships/media" Target="../media/media10.mp3"/><Relationship Id="rId2" Type="http://schemas.openxmlformats.org/officeDocument/2006/relationships/audio" Target="../media/media10.mp3"/><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27430" y="2198370"/>
            <a:ext cx="9977120" cy="2461260"/>
          </a:xfrm>
        </p:spPr>
        <p:txBody>
          <a:bodyPr>
            <a:normAutofit fontScale="90000"/>
          </a:bodyPr>
          <a:lstStyle/>
          <a:p>
            <a:r>
              <a:rPr lang="en-US" dirty="0" smtClean="0"/>
              <a:t>2D SLAM Project: </a:t>
            </a:r>
            <a:br>
              <a:rPr lang="en-US" dirty="0" smtClean="0"/>
            </a:br>
            <a:r>
              <a:rPr lang="en-US" dirty="0" smtClean="0"/>
              <a:t>Occupancy Grid Mapping with Scan Matching, FastSLAM and Particle Filters</a:t>
            </a:r>
            <a:br>
              <a:rPr lang="en-US" dirty="0" smtClean="0"/>
            </a:br>
            <a:br>
              <a:rPr lang="en-US" sz="1300" dirty="0" smtClean="0"/>
            </a:br>
            <a:r>
              <a:rPr lang="en-US" sz="2700">
                <a:solidFill>
                  <a:srgbClr val="808080"/>
                </a:solidFill>
                <a:latin typeface="Trebuchet MS" panose="020B0603020202020204"/>
                <a:ea typeface="Trebuchet MS" panose="020B0603020202020204"/>
                <a:cs typeface="Trebuchet MS" panose="020B0603020202020204"/>
                <a:sym typeface="Trebuchet MS" panose="020B0603020202020204"/>
              </a:rPr>
              <a:t>Autonomous Mapping and Localization with 2D LiDAR Data</a:t>
            </a:r>
            <a:endParaRPr lang="en-US" sz="2700" dirty="0" smtClean="0">
              <a:solidFill>
                <a:schemeClr val="bg1">
                  <a:lumMod val="50000"/>
                </a:schemeClr>
              </a:solidFill>
              <a:sym typeface="+mn-ea"/>
            </a:endParaRPr>
          </a:p>
        </p:txBody>
      </p:sp>
      <p:sp>
        <p:nvSpPr>
          <p:cNvPr id="3" name="Текст 2"/>
          <p:cNvSpPr>
            <a:spLocks noGrp="1"/>
          </p:cNvSpPr>
          <p:nvPr>
            <p:ph type="body" sz="quarter" idx="10"/>
          </p:nvPr>
        </p:nvSpPr>
        <p:spPr/>
        <p:txBody>
          <a:bodyPr/>
          <a:lstStyle/>
          <a:p>
            <a:r>
              <a:rPr lang="en-US" dirty="0" smtClean="0"/>
              <a:t>Faculty of Computer Science </a:t>
            </a:r>
            <a:endParaRPr lang="ru-RU" dirty="0"/>
          </a:p>
        </p:txBody>
      </p:sp>
      <p:sp>
        <p:nvSpPr>
          <p:cNvPr id="4" name="Текст 3"/>
          <p:cNvSpPr>
            <a:spLocks noGrp="1"/>
          </p:cNvSpPr>
          <p:nvPr>
            <p:ph type="body" sz="quarter" idx="11"/>
          </p:nvPr>
        </p:nvSpPr>
        <p:spPr/>
        <p:txBody>
          <a:bodyPr/>
          <a:lstStyle/>
          <a:p>
            <a:r>
              <a:rPr lang="en-US" dirty="0" smtClean="0"/>
              <a:t>Geo Spacial Data Science</a:t>
            </a:r>
            <a:endParaRPr lang="ru-RU" dirty="0"/>
          </a:p>
        </p:txBody>
      </p:sp>
      <p:sp>
        <p:nvSpPr>
          <p:cNvPr id="5" name="Текст 4"/>
          <p:cNvSpPr>
            <a:spLocks noGrp="1"/>
          </p:cNvSpPr>
          <p:nvPr>
            <p:ph type="body" idx="12"/>
          </p:nvPr>
        </p:nvSpPr>
        <p:spPr/>
        <p:txBody>
          <a:bodyPr/>
          <a:lstStyle/>
          <a:p>
            <a:r>
              <a:rPr lang="en-US" dirty="0" smtClean="0"/>
              <a:t>Moscow 2024</a:t>
            </a:r>
            <a:endParaRPr lang="ru-RU" dirty="0"/>
          </a:p>
        </p:txBody>
      </p:sp>
      <p:sp>
        <p:nvSpPr>
          <p:cNvPr id="6" name="Текст 5"/>
          <p:cNvSpPr>
            <a:spLocks noGrp="1"/>
          </p:cNvSpPr>
          <p:nvPr>
            <p:ph type="body" sz="quarter" idx="13"/>
          </p:nvPr>
        </p:nvSpPr>
        <p:spPr>
          <a:xfrm>
            <a:off x="1027430" y="4761865"/>
            <a:ext cx="10308590" cy="1379220"/>
          </a:xfrm>
        </p:spPr>
        <p:txBody>
          <a:bodyPr>
            <a:normAutofit/>
          </a:bodyPr>
          <a:lstStyle/>
          <a:p>
            <a:endParaRPr lang="en-US" dirty="0" smtClean="0"/>
          </a:p>
          <a:p>
            <a:r>
              <a:rPr lang="en-US" sz="1800" dirty="0" smtClean="0"/>
              <a:t>The presentation was prepared by </a:t>
            </a:r>
            <a:r>
              <a:rPr lang="en-US" sz="1800" dirty="0" err="1" smtClean="0"/>
              <a:t>Muhammad Zeeshan </a:t>
            </a:r>
            <a:r>
              <a:rPr lang="en-US" sz="1800" dirty="0" err="1" smtClean="0">
                <a:sym typeface="+mn-ea"/>
              </a:rPr>
              <a:t>Asghar</a:t>
            </a:r>
            <a:endParaRPr lang="en-US" sz="1800" dirty="0" err="1" smtClean="0"/>
          </a:p>
        </p:txBody>
      </p:sp>
      <p:pic>
        <p:nvPicPr>
          <p:cNvPr id="8" name="4 Nov, 8.32 pm_">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579860" y="6304280"/>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531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Demo of Application in Action</a:t>
            </a:r>
            <a:endParaRPr>
              <a:solidFill>
                <a:schemeClr val="accent1"/>
              </a:solidFill>
              <a:effectLst>
                <a:outerShdw blurRad="38100" dist="25400" dir="5400000" algn="ctr" rotWithShape="0">
                  <a:srgbClr val="6E747A">
                    <a:alpha val="43000"/>
                  </a:srgbClr>
                </a:outerShdw>
              </a:effectLst>
              <a:sym typeface="+mn-ea"/>
            </a:endParaRPr>
          </a:p>
        </p:txBody>
      </p:sp>
      <p:sp>
        <p:nvSpPr>
          <p:cNvPr id="9" name="Text Box 8"/>
          <p:cNvSpPr txBox="1"/>
          <p:nvPr/>
        </p:nvSpPr>
        <p:spPr>
          <a:xfrm>
            <a:off x="1045210" y="4465320"/>
            <a:ext cx="9650095" cy="1568450"/>
          </a:xfrm>
          <a:prstGeom prst="rect">
            <a:avLst/>
          </a:prstGeom>
          <a:noFill/>
        </p:spPr>
        <p:txBody>
          <a:bodyPr wrap="square" rtlCol="0" anchor="t">
            <a:spAutoFit/>
          </a:bodyPr>
          <a:p>
            <a:pPr indent="0">
              <a:buFont typeface="Arial" panose="020B0604020202020204" pitchFamily="34" charset="0"/>
              <a:buNone/>
            </a:pPr>
            <a:r>
              <a:rPr sz="2400">
                <a:sym typeface="+mn-ea"/>
              </a:rPr>
              <a:t>Demo Details:</a:t>
            </a:r>
            <a:endParaRPr sz="2400">
              <a:sym typeface="+mn-ea"/>
            </a:endParaRPr>
          </a:p>
          <a:p>
            <a:pPr marL="342900" indent="-342900">
              <a:buFont typeface="Arial" panose="020B0604020202020204" pitchFamily="34" charset="0"/>
              <a:buChar char="•"/>
            </a:pPr>
            <a:r>
              <a:rPr sz="2400">
                <a:sym typeface="+mn-ea"/>
              </a:rPr>
              <a:t>Real-Time Mapping: Show map building as LiDAR data updates.</a:t>
            </a:r>
            <a:endParaRPr sz="2400">
              <a:sym typeface="+mn-ea"/>
            </a:endParaRPr>
          </a:p>
          <a:p>
            <a:pPr marL="342900" indent="-342900">
              <a:buFont typeface="Arial" panose="020B0604020202020204" pitchFamily="34" charset="0"/>
              <a:buChar char="•"/>
            </a:pPr>
            <a:r>
              <a:rPr sz="2400">
                <a:sym typeface="+mn-ea"/>
              </a:rPr>
              <a:t>Trajectory Tracking: Illustrate robot’s estimated path.</a:t>
            </a:r>
            <a:endParaRPr sz="2400">
              <a:sym typeface="+mn-ea"/>
            </a:endParaRPr>
          </a:p>
          <a:p>
            <a:pPr marL="342900" indent="-342900">
              <a:buFont typeface="Arial" panose="020B0604020202020204" pitchFamily="34" charset="0"/>
              <a:buChar char="•"/>
            </a:pPr>
            <a:r>
              <a:rPr sz="2400">
                <a:sym typeface="+mn-ea"/>
              </a:rPr>
              <a:t>Loop Closure: Show correction as the robot revisits mapped areas.</a:t>
            </a:r>
            <a:endParaRPr sz="2400">
              <a:sym typeface="+mn-ea"/>
            </a:endParaRPr>
          </a:p>
        </p:txBody>
      </p:sp>
      <p:sp>
        <p:nvSpPr>
          <p:cNvPr id="15" name="Text Placeholder 14"/>
          <p:cNvSpPr>
            <a:spLocks noGrp="1"/>
          </p:cNvSpPr>
          <p:nvPr>
            <p:ph type="body" sz="quarter" idx="13"/>
          </p:nvPr>
        </p:nvSpPr>
        <p:spPr>
          <a:xfrm>
            <a:off x="1143689" y="622819"/>
            <a:ext cx="1901825" cy="415925"/>
          </a:xfrm>
        </p:spPr>
        <p:txBody>
          <a:bodyPr/>
          <a:p>
            <a:r>
              <a:rPr lang="en-US" dirty="0">
                <a:sym typeface="+mn-ea"/>
              </a:rPr>
              <a:t>Data science</a:t>
            </a:r>
            <a:endParaRPr lang="ru-RU" dirty="0"/>
          </a:p>
          <a:p>
            <a:endParaRPr lang="en-US"/>
          </a:p>
        </p:txBody>
      </p:sp>
      <p:sp>
        <p:nvSpPr>
          <p:cNvPr id="8" name="Text Placeholder 7"/>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p>
        </p:txBody>
      </p:sp>
      <p:sp>
        <p:nvSpPr>
          <p:cNvPr id="11" name="Text Placeholder 10"/>
          <p:cNvSpPr>
            <a:spLocks noGrp="1"/>
          </p:cNvSpPr>
          <p:nvPr>
            <p:ph type="body" sz="quarter" idx="15"/>
          </p:nvPr>
        </p:nvSpPr>
        <p:spPr/>
        <p:txBody>
          <a:bodyPr/>
          <a:p>
            <a:r>
              <a:rPr lang="en-US"/>
              <a:t>Demo of Application in Action</a:t>
            </a:r>
            <a:endParaRPr lang="en-US"/>
          </a:p>
        </p:txBody>
      </p:sp>
      <p:pic>
        <p:nvPicPr>
          <p:cNvPr id="5" name="Picture Placeholder 4" descr="result"/>
          <p:cNvPicPr>
            <a:picLocks noChangeAspect="1"/>
          </p:cNvPicPr>
          <p:nvPr>
            <p:ph type="pic" sz="quarter" idx="10"/>
          </p:nvPr>
        </p:nvPicPr>
        <p:blipFill>
          <a:blip r:embed="rId1"/>
          <a:stretch>
            <a:fillRect/>
          </a:stretch>
        </p:blipFill>
        <p:spPr>
          <a:xfrm>
            <a:off x="2522855" y="1774825"/>
            <a:ext cx="2769235" cy="2769235"/>
          </a:xfrm>
          <a:prstGeom prst="rect">
            <a:avLst/>
          </a:prstGeom>
        </p:spPr>
      </p:pic>
      <p:pic>
        <p:nvPicPr>
          <p:cNvPr id="6" name="Picture 5" descr="result"/>
          <p:cNvPicPr>
            <a:picLocks noChangeAspect="1"/>
          </p:cNvPicPr>
          <p:nvPr/>
        </p:nvPicPr>
        <p:blipFill>
          <a:blip r:embed="rId2"/>
          <a:stretch>
            <a:fillRect/>
          </a:stretch>
        </p:blipFill>
        <p:spPr>
          <a:xfrm>
            <a:off x="6875780" y="1853565"/>
            <a:ext cx="2611755" cy="2611755"/>
          </a:xfrm>
          <a:prstGeom prst="rect">
            <a:avLst/>
          </a:prstGeom>
        </p:spPr>
      </p:pic>
      <p:pic>
        <p:nvPicPr>
          <p:cNvPr id="4" name="4 Nov, 9.45 pm_">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11548110" y="6262370"/>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34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586105" y="1447800"/>
            <a:ext cx="7820660" cy="777240"/>
          </a:xfrm>
        </p:spPr>
        <p:txBody>
          <a:bodyPr/>
          <a:lstStyle/>
          <a:p>
            <a:r>
              <a:rPr lang="en-US">
                <a:sym typeface="+mn-ea"/>
              </a:rPr>
              <a:t>References</a:t>
            </a:r>
            <a:br>
              <a:rPr lang="en-US">
                <a:sym typeface="+mn-ea"/>
              </a:rPr>
            </a:br>
            <a:endParaRPr lang="en-US">
              <a:solidFill>
                <a:schemeClr val="accent1"/>
              </a:solidFill>
              <a:effectLst>
                <a:outerShdw blurRad="38100" dist="25400" dir="5400000" algn="ctr" rotWithShape="0">
                  <a:srgbClr val="6E747A">
                    <a:alpha val="43000"/>
                  </a:srgbClr>
                </a:outerShdw>
              </a:effectLst>
              <a:sym typeface="+mn-ea"/>
            </a:endParaRPr>
          </a:p>
        </p:txBody>
      </p:sp>
      <p:sp>
        <p:nvSpPr>
          <p:cNvPr id="9" name="Text Box 8"/>
          <p:cNvSpPr txBox="1"/>
          <p:nvPr/>
        </p:nvSpPr>
        <p:spPr>
          <a:xfrm>
            <a:off x="586105" y="1953895"/>
            <a:ext cx="10714990" cy="4523105"/>
          </a:xfrm>
          <a:prstGeom prst="rect">
            <a:avLst/>
          </a:prstGeom>
          <a:noFill/>
        </p:spPr>
        <p:txBody>
          <a:bodyPr wrap="square" rtlCol="0" anchor="t">
            <a:spAutoFit/>
          </a:bodyPr>
          <a:p>
            <a:pPr marL="342900" indent="-342900">
              <a:buFont typeface="Arial" panose="020B0604020202020204" pitchFamily="34" charset="0"/>
              <a:buChar char="•"/>
            </a:pPr>
            <a:r>
              <a:rPr lang="en-US" sz="2400">
                <a:sym typeface="+mn-ea"/>
              </a:rPr>
              <a:t>Intel Research Lab SLAM dataset provided by Dirk Hähnel</a:t>
            </a:r>
            <a:endParaRPr lang="en-US" sz="2400">
              <a:sym typeface="+mn-ea"/>
            </a:endParaRPr>
          </a:p>
          <a:p>
            <a:pPr marL="342900" indent="-342900">
              <a:buFont typeface="Arial" panose="020B0604020202020204" pitchFamily="34" charset="0"/>
              <a:buChar char="•"/>
            </a:pPr>
            <a:r>
              <a:rPr lang="en-US" sz="2400">
                <a:sym typeface="+mn-ea"/>
              </a:rPr>
              <a:t>MIT Computer Science &amp; Artificial Intelligence Laboratory SLAM dataset provided by Cyrill Stachniss</a:t>
            </a:r>
            <a:endParaRPr lang="en-US" sz="2400">
              <a:sym typeface="+mn-ea"/>
            </a:endParaRPr>
          </a:p>
          <a:p>
            <a:pPr marL="342900" indent="-342900">
              <a:buFont typeface="Arial" panose="020B0604020202020204" pitchFamily="34" charset="0"/>
              <a:buChar char="•"/>
            </a:pPr>
            <a:r>
              <a:rPr lang="en-US" sz="2400">
                <a:sym typeface="+mn-ea"/>
              </a:rPr>
              <a:t>Coursera - Motion Planning for Self-Driving Car - Occupancy Grids - https://www.coursera.org/lecture/motion-planning-self-driving-cars/lesson-1-occupancy-grids-oJcwU</a:t>
            </a:r>
            <a:endParaRPr lang="en-US" sz="2400">
              <a:sym typeface="+mn-ea"/>
            </a:endParaRPr>
          </a:p>
          <a:p>
            <a:pPr marL="342900" indent="-342900">
              <a:buFont typeface="Arial" panose="020B0604020202020204" pitchFamily="34" charset="0"/>
              <a:buChar char="•"/>
            </a:pPr>
            <a:r>
              <a:rPr lang="en-US" sz="2400">
                <a:sym typeface="+mn-ea"/>
              </a:rPr>
              <a:t>FastSLAM: A Factored Solution to the Simultaneous Localization and Mapping Problem by M. Montemerlo, S. Thrun, D. Koller, and B. Wegbreit</a:t>
            </a:r>
            <a:endParaRPr lang="en-US" sz="2400">
              <a:sym typeface="+mn-ea"/>
            </a:endParaRPr>
          </a:p>
          <a:p>
            <a:pPr marL="342900" indent="-342900">
              <a:buFont typeface="Arial" panose="020B0604020202020204" pitchFamily="34" charset="0"/>
              <a:buChar char="•"/>
            </a:pPr>
            <a:r>
              <a:rPr lang="en-US" sz="2400">
                <a:sym typeface="+mn-ea"/>
              </a:rPr>
              <a:t>A Frame-to-Frame Scan Matching Algorithm for 2D Lidar Based on Attention by Shan Huang 1,2 and Hong-Zhong Huang</a:t>
            </a:r>
            <a:endParaRPr lang="en-US" sz="2400">
              <a:sym typeface="+mn-ea"/>
            </a:endParaRPr>
          </a:p>
          <a:p>
            <a:pPr marL="342900" indent="-342900">
              <a:buFont typeface="Arial" panose="020B0604020202020204" pitchFamily="34" charset="0"/>
              <a:buChar char="•"/>
            </a:pPr>
            <a:r>
              <a:rPr lang="en-US" sz="2400">
                <a:sym typeface="+mn-ea"/>
              </a:rPr>
              <a:t>Real-Time Loop Closure in 2D LIDAR SLAM by Wolfgang Hess, Damon Kohler, Holger Rapp and Daniel Andor</a:t>
            </a:r>
            <a:endParaRPr lang="en-US" sz="2400">
              <a:sym typeface="+mn-ea"/>
            </a:endParaRPr>
          </a:p>
        </p:txBody>
      </p:sp>
      <p:sp>
        <p:nvSpPr>
          <p:cNvPr id="15" name="Text Placeholder 14"/>
          <p:cNvSpPr>
            <a:spLocks noGrp="1"/>
          </p:cNvSpPr>
          <p:nvPr>
            <p:ph type="body" sz="quarter" idx="13"/>
          </p:nvPr>
        </p:nvSpPr>
        <p:spPr/>
        <p:txBody>
          <a:bodyPr/>
          <a:p>
            <a:r>
              <a:rPr lang="en-US" dirty="0">
                <a:sym typeface="+mn-ea"/>
              </a:rPr>
              <a:t>Data science</a:t>
            </a:r>
            <a:endParaRPr lang="ru-RU" dirty="0"/>
          </a:p>
          <a:p>
            <a:endParaRPr lang="en-US"/>
          </a:p>
        </p:txBody>
      </p:sp>
      <p:sp>
        <p:nvSpPr>
          <p:cNvPr id="8" name="Text Placeholder 7"/>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p>
        </p:txBody>
      </p:sp>
      <p:sp>
        <p:nvSpPr>
          <p:cNvPr id="11" name="Text Placeholder 10"/>
          <p:cNvSpPr>
            <a:spLocks noGrp="1"/>
          </p:cNvSpPr>
          <p:nvPr>
            <p:ph type="body" sz="quarter" idx="15"/>
          </p:nvPr>
        </p:nvSpPr>
        <p:spPr>
          <a:xfrm>
            <a:off x="6259830" y="548640"/>
            <a:ext cx="2616200" cy="408305"/>
          </a:xfrm>
        </p:spPr>
        <p:txBody>
          <a:bodyPr/>
          <a:p>
            <a:r>
              <a:rPr lang="en-US">
                <a:sym typeface="+mn-ea"/>
              </a:rPr>
              <a:t>References</a:t>
            </a:r>
            <a:br>
              <a:rPr lang="en-US">
                <a:sym typeface="+mn-ea"/>
              </a:rPr>
            </a:br>
            <a:endParaRPr lang="en-US"/>
          </a:p>
        </p:txBody>
      </p:sp>
      <p:pic>
        <p:nvPicPr>
          <p:cNvPr id="2" name="4 Nov, 10.30 pm_(2)">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369675" y="6220460"/>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72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585470" y="1311275"/>
            <a:ext cx="10884535" cy="777240"/>
          </a:xfrm>
        </p:spPr>
        <p:txBody>
          <a:bodyPr/>
          <a:lstStyle/>
          <a:p>
            <a:pPr algn="ctr"/>
            <a:r>
              <a:rPr lang="en-US" sz="4000" dirty="0" smtClean="0"/>
              <a:t> Outline</a:t>
            </a:r>
            <a:endParaRPr lang="en-US" sz="4000" dirty="0" smtClean="0"/>
          </a:p>
        </p:txBody>
      </p:sp>
      <p:sp>
        <p:nvSpPr>
          <p:cNvPr id="4" name="Текст 3"/>
          <p:cNvSpPr>
            <a:spLocks noGrp="1"/>
          </p:cNvSpPr>
          <p:nvPr>
            <p:ph type="body" sz="quarter" idx="12"/>
          </p:nvPr>
        </p:nvSpPr>
        <p:spPr>
          <a:xfrm>
            <a:off x="585470" y="2442845"/>
            <a:ext cx="5984875" cy="4441190"/>
          </a:xfrm>
        </p:spPr>
        <p:txBody>
          <a:bodyPr/>
          <a:lstStyle/>
          <a:p>
            <a:pPr marL="342900" indent="-342900">
              <a:buAutoNum type="arabicPeriod"/>
            </a:pPr>
            <a:r>
              <a:rPr lang="en-US" sz="2800" dirty="0" smtClean="0"/>
              <a:t>Problem Statement</a:t>
            </a:r>
            <a:endParaRPr lang="en-US" sz="2800" dirty="0" smtClean="0"/>
          </a:p>
          <a:p>
            <a:pPr marL="342900" indent="-342900">
              <a:buAutoNum type="arabicPeriod"/>
            </a:pPr>
            <a:r>
              <a:rPr lang="en-US" sz="2800" dirty="0" smtClean="0"/>
              <a:t>Input Data Description</a:t>
            </a:r>
            <a:endParaRPr lang="en-US" sz="2800" dirty="0" smtClean="0"/>
          </a:p>
          <a:p>
            <a:pPr marL="342900" indent="-342900">
              <a:buAutoNum type="arabicPeriod"/>
            </a:pPr>
            <a:r>
              <a:rPr lang="en-US" sz="2800" dirty="0" smtClean="0"/>
              <a:t>Output Data Description</a:t>
            </a:r>
            <a:endParaRPr lang="en-US" sz="2800" dirty="0" smtClean="0"/>
          </a:p>
          <a:p>
            <a:pPr marL="342900" indent="-342900">
              <a:buAutoNum type="arabicPeriod"/>
            </a:pPr>
            <a:r>
              <a:rPr lang="en-US" sz="2800" dirty="0" smtClean="0"/>
              <a:t>Methodology Overview</a:t>
            </a:r>
            <a:endParaRPr lang="en-US" sz="2800" dirty="0" smtClean="0"/>
          </a:p>
          <a:p>
            <a:pPr marL="342900" indent="-342900">
              <a:buAutoNum type="arabicPeriod"/>
            </a:pPr>
            <a:r>
              <a:rPr lang="en-US" sz="2800" dirty="0" smtClean="0"/>
              <a:t>Occupancy Grid Mapping</a:t>
            </a:r>
            <a:endParaRPr lang="en-US" sz="2800" dirty="0" smtClean="0"/>
          </a:p>
        </p:txBody>
      </p:sp>
      <p:sp>
        <p:nvSpPr>
          <p:cNvPr id="5" name="Текст 4"/>
          <p:cNvSpPr>
            <a:spLocks noGrp="1"/>
          </p:cNvSpPr>
          <p:nvPr>
            <p:ph type="body" sz="quarter" idx="13"/>
          </p:nvPr>
        </p:nvSpPr>
        <p:spPr>
          <a:xfrm>
            <a:off x="1143689" y="617739"/>
            <a:ext cx="1901825" cy="415925"/>
          </a:xfrm>
        </p:spPr>
        <p:txBody>
          <a:bodyPr/>
          <a:lstStyle/>
          <a:p>
            <a:r>
              <a:rPr lang="en-US" dirty="0"/>
              <a:t>Data science</a:t>
            </a:r>
            <a:endParaRPr lang="ru-RU" dirty="0"/>
          </a:p>
          <a:p>
            <a:endParaRPr lang="ru-RU" dirty="0"/>
          </a:p>
        </p:txBody>
      </p:sp>
      <p:sp>
        <p:nvSpPr>
          <p:cNvPr id="6" name="Текст 5"/>
          <p:cNvSpPr>
            <a:spLocks noGrp="1"/>
          </p:cNvSpPr>
          <p:nvPr>
            <p:ph type="body" sz="quarter" idx="14"/>
          </p:nvPr>
        </p:nvSpPr>
        <p:spPr/>
        <p:txBody>
          <a:bodyPr/>
          <a:lstStyle/>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ru-RU" dirty="0"/>
          </a:p>
        </p:txBody>
      </p:sp>
      <p:sp>
        <p:nvSpPr>
          <p:cNvPr id="7" name="Текст 6"/>
          <p:cNvSpPr>
            <a:spLocks noGrp="1"/>
          </p:cNvSpPr>
          <p:nvPr>
            <p:ph type="body" sz="quarter" idx="15"/>
          </p:nvPr>
        </p:nvSpPr>
        <p:spPr/>
        <p:txBody>
          <a:bodyPr/>
          <a:lstStyle/>
          <a:p>
            <a:r>
              <a:rPr lang="en-US" dirty="0" smtClean="0"/>
              <a:t>Outline</a:t>
            </a:r>
            <a:endParaRPr lang="ru-RU" dirty="0"/>
          </a:p>
        </p:txBody>
      </p:sp>
      <p:sp>
        <p:nvSpPr>
          <p:cNvPr id="2" name="Текст 3"/>
          <p:cNvSpPr>
            <a:spLocks noGrp="1"/>
          </p:cNvSpPr>
          <p:nvPr/>
        </p:nvSpPr>
        <p:spPr>
          <a:xfrm>
            <a:off x="6591935" y="2412365"/>
            <a:ext cx="5422265" cy="3523615"/>
          </a:xfrm>
          <a:prstGeom prst="rect">
            <a:avLst/>
          </a:prstGeo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defRPr sz="13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100000"/>
              </a:lnSpc>
              <a:spcBef>
                <a:spcPts val="1000"/>
              </a:spcBef>
              <a:buFont typeface="Arial" panose="020B0604020202020204" pitchFamily="34" charset="0"/>
              <a:buNone/>
              <a:defRPr sz="13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100000"/>
              </a:lnSpc>
              <a:spcBef>
                <a:spcPts val="1000"/>
              </a:spcBef>
              <a:buFont typeface="Arial" panose="020B0604020202020204" pitchFamily="34" charset="0"/>
              <a:buNone/>
              <a:defRPr sz="13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100000"/>
              </a:lnSpc>
              <a:spcBef>
                <a:spcPts val="1000"/>
              </a:spcBef>
              <a:buFont typeface="Arial" panose="020B0604020202020204" pitchFamily="34" charset="0"/>
              <a:buNone/>
              <a:defRPr sz="13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100000"/>
              </a:lnSpc>
              <a:spcBef>
                <a:spcPts val="1000"/>
              </a:spcBef>
              <a:buFont typeface="Arial" panose="020B0604020202020204" pitchFamily="34" charset="0"/>
              <a:buNone/>
              <a:defRPr sz="13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ru-RU" sz="2800" dirty="0">
                <a:sym typeface="+mn-ea"/>
              </a:rPr>
              <a:t>6. </a:t>
            </a:r>
            <a:r>
              <a:rPr lang="ru-RU" sz="2800" dirty="0">
                <a:sym typeface="+mn-ea"/>
              </a:rPr>
              <a:t>Scan Matching</a:t>
            </a:r>
            <a:endParaRPr lang="ru-RU" sz="2800" dirty="0">
              <a:sym typeface="+mn-ea"/>
            </a:endParaRPr>
          </a:p>
          <a:p>
            <a:r>
              <a:rPr lang="en-US" altLang="ru-RU" sz="2800" dirty="0">
                <a:sym typeface="+mn-ea"/>
              </a:rPr>
              <a:t>7. </a:t>
            </a:r>
            <a:r>
              <a:rPr lang="ru-RU" sz="2800" dirty="0">
                <a:sym typeface="+mn-ea"/>
              </a:rPr>
              <a:t>FastSLAM Algorithm</a:t>
            </a:r>
            <a:endParaRPr lang="ru-RU" sz="2800" dirty="0"/>
          </a:p>
          <a:p>
            <a:r>
              <a:rPr lang="en-US" altLang="ru-RU" sz="2800" dirty="0">
                <a:sym typeface="+mn-ea"/>
              </a:rPr>
              <a:t>8. </a:t>
            </a:r>
            <a:r>
              <a:rPr lang="ru-RU" sz="2800" dirty="0">
                <a:sym typeface="+mn-ea"/>
              </a:rPr>
              <a:t>Demo</a:t>
            </a:r>
            <a:endParaRPr lang="ru-RU" sz="2800" dirty="0"/>
          </a:p>
          <a:p>
            <a:r>
              <a:rPr lang="en-US" altLang="ru-RU" sz="2800" dirty="0">
                <a:sym typeface="+mn-ea"/>
              </a:rPr>
              <a:t>9. </a:t>
            </a:r>
            <a:r>
              <a:rPr lang="ru-RU" sz="2800" dirty="0">
                <a:sym typeface="+mn-ea"/>
              </a:rPr>
              <a:t>References</a:t>
            </a:r>
            <a:endParaRPr lang="ru-RU" sz="2800" dirty="0">
              <a:sym typeface="+mn-ea"/>
            </a:endParaRPr>
          </a:p>
        </p:txBody>
      </p:sp>
      <p:pic>
        <p:nvPicPr>
          <p:cNvPr id="9" name="4 Nov, 8.37 pm_">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11601450" y="616775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191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a:sym typeface="+mn-ea"/>
              </a:rPr>
              <a:t>Problem Statement</a:t>
            </a:r>
            <a:endParaRPr lang="ru-RU" dirty="0"/>
          </a:p>
        </p:txBody>
      </p:sp>
      <p:sp>
        <p:nvSpPr>
          <p:cNvPr id="7" name="Текст 6"/>
          <p:cNvSpPr>
            <a:spLocks noGrp="1"/>
          </p:cNvSpPr>
          <p:nvPr>
            <p:ph type="body" sz="quarter" idx="13"/>
          </p:nvPr>
        </p:nvSpPr>
        <p:spPr/>
        <p:txBody>
          <a:bodyPr/>
          <a:lstStyle/>
          <a:p>
            <a:r>
              <a:rPr lang="en-US" dirty="0">
                <a:sym typeface="+mn-ea"/>
              </a:rPr>
              <a:t>Data science</a:t>
            </a:r>
            <a:endParaRPr lang="ru-RU" dirty="0"/>
          </a:p>
        </p:txBody>
      </p:sp>
      <p:sp>
        <p:nvSpPr>
          <p:cNvPr id="9" name="Text Box 8"/>
          <p:cNvSpPr txBox="1"/>
          <p:nvPr/>
        </p:nvSpPr>
        <p:spPr>
          <a:xfrm>
            <a:off x="586105" y="2099310"/>
            <a:ext cx="9650095" cy="4154170"/>
          </a:xfrm>
          <a:prstGeom prst="rect">
            <a:avLst/>
          </a:prstGeom>
          <a:noFill/>
        </p:spPr>
        <p:txBody>
          <a:bodyPr wrap="square" rtlCol="0" anchor="t">
            <a:spAutoFit/>
          </a:bodyPr>
          <a:p>
            <a:pPr indent="0" algn="l">
              <a:buFont typeface="Arial" panose="020B0604020202020204" pitchFamily="34" charset="0"/>
              <a:buNone/>
            </a:pPr>
            <a:r>
              <a:rPr sz="2400">
                <a:sym typeface="+mn-ea"/>
              </a:rPr>
              <a:t>Core Challenge: Enable robots to build a map of an environment while accurately localizing themselves, known as Simultaneous Localization and Mapping (SLAM).</a:t>
            </a:r>
            <a:endParaRPr sz="2400">
              <a:sym typeface="+mn-ea"/>
            </a:endParaRPr>
          </a:p>
          <a:p>
            <a:pPr indent="0" algn="l">
              <a:buFont typeface="Arial" panose="020B0604020202020204" pitchFamily="34" charset="0"/>
              <a:buNone/>
            </a:pPr>
            <a:endParaRPr sz="2400">
              <a:sym typeface="+mn-ea"/>
            </a:endParaRPr>
          </a:p>
          <a:p>
            <a:pPr indent="0" algn="l">
              <a:buFont typeface="Arial" panose="020B0604020202020204" pitchFamily="34" charset="0"/>
              <a:buNone/>
            </a:pPr>
            <a:r>
              <a:rPr sz="2400">
                <a:sym typeface="+mn-ea"/>
              </a:rPr>
              <a:t>Objective: Develop a 2D SLAM solution using FastSLAM with particle filters to generate accurate, real-time maps from noisy sensor data.</a:t>
            </a:r>
            <a:endParaRPr sz="2400">
              <a:sym typeface="+mn-ea"/>
            </a:endParaRPr>
          </a:p>
          <a:p>
            <a:pPr marL="342900" indent="-342900" algn="l">
              <a:buFont typeface="Arial" panose="020B0604020202020204" pitchFamily="34" charset="0"/>
              <a:buChar char="•"/>
            </a:pPr>
            <a:endParaRPr sz="2400">
              <a:sym typeface="+mn-ea"/>
            </a:endParaRPr>
          </a:p>
          <a:p>
            <a:pPr indent="0" algn="l">
              <a:buFont typeface="Arial" panose="020B0604020202020204" pitchFamily="34" charset="0"/>
              <a:buNone/>
            </a:pPr>
            <a:r>
              <a:rPr sz="2400">
                <a:sym typeface="+mn-ea"/>
              </a:rPr>
              <a:t>Key Challenges:</a:t>
            </a:r>
            <a:endParaRPr sz="2400">
              <a:sym typeface="+mn-ea"/>
            </a:endParaRPr>
          </a:p>
          <a:p>
            <a:pPr marL="342900" indent="-342900" algn="l">
              <a:buFont typeface="Arial" panose="020B0604020202020204" pitchFamily="34" charset="0"/>
              <a:buChar char="•"/>
            </a:pPr>
            <a:r>
              <a:rPr sz="2400">
                <a:sym typeface="+mn-ea"/>
              </a:rPr>
              <a:t>Handling sensor noise and odometry drift.</a:t>
            </a:r>
            <a:endParaRPr sz="2400">
              <a:sym typeface="+mn-ea"/>
            </a:endParaRPr>
          </a:p>
          <a:p>
            <a:pPr marL="342900" indent="-342900" algn="l">
              <a:buFont typeface="Arial" panose="020B0604020202020204" pitchFamily="34" charset="0"/>
              <a:buChar char="•"/>
            </a:pPr>
            <a:r>
              <a:rPr sz="2400">
                <a:sym typeface="+mn-ea"/>
              </a:rPr>
              <a:t>Efficient map update and accurate pose estimation.</a:t>
            </a:r>
            <a:endParaRPr sz="2400">
              <a:sym typeface="+mn-ea"/>
            </a:endParaRPr>
          </a:p>
          <a:p>
            <a:pPr marL="342900" indent="-342900" algn="l">
              <a:buFont typeface="Arial" panose="020B0604020202020204" pitchFamily="34" charset="0"/>
              <a:buChar char="•"/>
            </a:pPr>
            <a:r>
              <a:rPr sz="2400">
                <a:sym typeface="+mn-ea"/>
              </a:rPr>
              <a:t>Achieving loop closure for consistent map updates.</a:t>
            </a:r>
            <a:endParaRPr sz="2400">
              <a:sym typeface="+mn-ea"/>
            </a:endParaRPr>
          </a:p>
        </p:txBody>
      </p:sp>
      <p:sp>
        <p:nvSpPr>
          <p:cNvPr id="15" name="Text Placeholder 14"/>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p:txBody>
      </p:sp>
      <p:sp>
        <p:nvSpPr>
          <p:cNvPr id="5" name="Text Placeholder 4"/>
          <p:cNvSpPr>
            <a:spLocks noGrp="1"/>
          </p:cNvSpPr>
          <p:nvPr>
            <p:ph type="body" sz="quarter" idx="15"/>
          </p:nvPr>
        </p:nvSpPr>
        <p:spPr/>
        <p:txBody>
          <a:bodyPr/>
          <a:p>
            <a:r>
              <a:rPr>
                <a:sym typeface="+mn-ea"/>
              </a:rPr>
              <a:t>Problem Statement</a:t>
            </a:r>
            <a:endParaRPr lang="en-US"/>
          </a:p>
        </p:txBody>
      </p:sp>
      <p:pic>
        <p:nvPicPr>
          <p:cNvPr id="4" name="Picture Placeholder 3"/>
          <p:cNvPicPr>
            <a:picLocks noChangeAspect="1"/>
          </p:cNvPicPr>
          <p:nvPr>
            <p:ph type="pic" sz="quarter" idx="10"/>
          </p:nvPr>
        </p:nvPicPr>
        <p:blipFill>
          <a:blip r:embed="rId1"/>
          <a:stretch>
            <a:fillRect/>
          </a:stretch>
        </p:blipFill>
        <p:spPr>
          <a:xfrm>
            <a:off x="8448040" y="4094480"/>
            <a:ext cx="3082290" cy="2446655"/>
          </a:xfrm>
          <a:prstGeom prst="rect">
            <a:avLst/>
          </a:prstGeom>
        </p:spPr>
      </p:pic>
      <p:pic>
        <p:nvPicPr>
          <p:cNvPr id="6" name="4 Nov, 8.46 pm_">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369675" y="6041390"/>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4327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Input Data Description</a:t>
            </a:r>
            <a:endParaRPr>
              <a:solidFill>
                <a:schemeClr val="accent1"/>
              </a:solidFill>
              <a:effectLst>
                <a:outerShdw blurRad="38100" dist="25400" dir="5400000" algn="ctr" rotWithShape="0">
                  <a:srgbClr val="6E747A">
                    <a:alpha val="43000"/>
                  </a:srgbClr>
                </a:outerShdw>
              </a:effectLst>
              <a:sym typeface="+mn-ea"/>
            </a:endParaRPr>
          </a:p>
        </p:txBody>
      </p:sp>
      <p:sp>
        <p:nvSpPr>
          <p:cNvPr id="9" name="Text Box 8"/>
          <p:cNvSpPr txBox="1"/>
          <p:nvPr/>
        </p:nvSpPr>
        <p:spPr>
          <a:xfrm>
            <a:off x="586105" y="2063115"/>
            <a:ext cx="8110855" cy="4523105"/>
          </a:xfrm>
          <a:prstGeom prst="rect">
            <a:avLst/>
          </a:prstGeom>
          <a:noFill/>
        </p:spPr>
        <p:txBody>
          <a:bodyPr wrap="square" rtlCol="0" anchor="t">
            <a:spAutoFit/>
          </a:bodyPr>
          <a:p>
            <a:pPr indent="0" algn="l">
              <a:buFont typeface="Arial" panose="020B0604020202020204" pitchFamily="34" charset="0"/>
              <a:buNone/>
            </a:pPr>
            <a:r>
              <a:rPr lang="en-US" sz="2400">
                <a:sym typeface="+mn-ea"/>
              </a:rPr>
              <a:t>Data Sources: </a:t>
            </a:r>
            <a:endParaRPr lang="en-US" sz="2400">
              <a:sym typeface="+mn-ea"/>
            </a:endParaRPr>
          </a:p>
          <a:p>
            <a:pPr indent="0" algn="l">
              <a:buFont typeface="Arial" panose="020B0604020202020204" pitchFamily="34" charset="0"/>
              <a:buNone/>
            </a:pPr>
            <a:endParaRPr lang="en-US" sz="1000">
              <a:sym typeface="+mn-ea"/>
            </a:endParaRPr>
          </a:p>
          <a:p>
            <a:pPr indent="0" algn="l">
              <a:buFont typeface="Arial" panose="020B0604020202020204" pitchFamily="34" charset="0"/>
              <a:buNone/>
            </a:pPr>
            <a:r>
              <a:rPr lang="en-US" sz="2400">
                <a:sym typeface="+mn-ea"/>
              </a:rPr>
              <a:t>Intel Research Lab SLAM dataset by Dirk Hähnel.</a:t>
            </a:r>
            <a:endParaRPr lang="en-US" sz="2400">
              <a:sym typeface="+mn-ea"/>
            </a:endParaRPr>
          </a:p>
          <a:p>
            <a:pPr marL="342900" indent="-342900" algn="l">
              <a:buFont typeface="Arial" panose="020B0604020202020204" pitchFamily="34" charset="0"/>
              <a:buChar char="•"/>
            </a:pPr>
            <a:r>
              <a:rPr lang="en-US" sz="2400">
                <a:sym typeface="+mn-ea"/>
              </a:rPr>
              <a:t>2D LiDAR Scans: 910 readings, 180° Field of View.</a:t>
            </a:r>
            <a:endParaRPr lang="en-US" sz="2400">
              <a:sym typeface="+mn-ea"/>
            </a:endParaRPr>
          </a:p>
          <a:p>
            <a:pPr marL="342900" indent="-342900" algn="l">
              <a:buFont typeface="Arial" panose="020B0604020202020204" pitchFamily="34" charset="0"/>
              <a:buChar char="•"/>
            </a:pPr>
            <a:r>
              <a:rPr lang="en-US" sz="2400">
                <a:sym typeface="+mn-ea"/>
              </a:rPr>
              <a:t>Odometry: x, y, and θ readings to track robot movement.</a:t>
            </a:r>
            <a:endParaRPr lang="en-US" sz="2400">
              <a:sym typeface="+mn-ea"/>
            </a:endParaRPr>
          </a:p>
          <a:p>
            <a:pPr marL="342900" indent="-342900" algn="l">
              <a:buFont typeface="Arial" panose="020B0604020202020204" pitchFamily="34" charset="0"/>
              <a:buChar char="•"/>
            </a:pPr>
            <a:r>
              <a:rPr lang="en-US" sz="2400">
                <a:sym typeface="+mn-ea"/>
              </a:rPr>
              <a:t>Ground Truth Data: Provides reference for map accuracy.</a:t>
            </a:r>
            <a:endParaRPr lang="en-US" sz="2400">
              <a:sym typeface="+mn-ea"/>
            </a:endParaRPr>
          </a:p>
          <a:p>
            <a:pPr indent="0" algn="l">
              <a:buFont typeface="Arial" panose="020B0604020202020204" pitchFamily="34" charset="0"/>
              <a:buNone/>
            </a:pPr>
            <a:endParaRPr lang="en-US" sz="1400">
              <a:sym typeface="+mn-ea"/>
            </a:endParaRPr>
          </a:p>
          <a:p>
            <a:pPr indent="0" algn="l">
              <a:buFont typeface="Arial" panose="020B0604020202020204" pitchFamily="34" charset="0"/>
              <a:buNone/>
            </a:pPr>
            <a:r>
              <a:rPr lang="en-US" sz="2400">
                <a:sym typeface="+mn-ea"/>
              </a:rPr>
              <a:t>MIT Computer Science &amp; Artificial Intelligence Laboratory SLAM dataset provided by Cyrill Stachniss</a:t>
            </a:r>
            <a:endParaRPr lang="en-US" sz="2400">
              <a:sym typeface="+mn-ea"/>
            </a:endParaRPr>
          </a:p>
          <a:p>
            <a:pPr marL="342900" indent="-342900" algn="l">
              <a:buFont typeface="Arial" panose="020B0604020202020204" pitchFamily="34" charset="0"/>
              <a:buChar char="•"/>
            </a:pPr>
            <a:r>
              <a:rPr lang="en-US" sz="2400">
                <a:sym typeface="+mn-ea"/>
              </a:rPr>
              <a:t>2D LiDAR Scans: 406 readings, 180° Field of View.</a:t>
            </a:r>
            <a:endParaRPr lang="en-US" sz="2400">
              <a:sym typeface="+mn-ea"/>
            </a:endParaRPr>
          </a:p>
          <a:p>
            <a:pPr marL="342900" indent="-342900" algn="l">
              <a:buFont typeface="Arial" panose="020B0604020202020204" pitchFamily="34" charset="0"/>
              <a:buChar char="•"/>
            </a:pPr>
            <a:r>
              <a:rPr lang="en-US" sz="2400">
                <a:sym typeface="+mn-ea"/>
              </a:rPr>
              <a:t>Odometry: x, y, and θ readings to track robot movement.</a:t>
            </a:r>
            <a:endParaRPr lang="en-US" sz="2400">
              <a:sym typeface="+mn-ea"/>
            </a:endParaRPr>
          </a:p>
          <a:p>
            <a:pPr marL="342900" indent="-342900" algn="l">
              <a:buFont typeface="Arial" panose="020B0604020202020204" pitchFamily="34" charset="0"/>
              <a:buChar char="•"/>
            </a:pPr>
            <a:r>
              <a:rPr lang="en-US" sz="2400">
                <a:sym typeface="+mn-ea"/>
              </a:rPr>
              <a:t>Ground Truth Data: Provides reference for map accuracy.</a:t>
            </a:r>
            <a:endParaRPr lang="en-US" sz="2400">
              <a:sym typeface="+mn-ea"/>
            </a:endParaRPr>
          </a:p>
          <a:p>
            <a:pPr indent="0" algn="l">
              <a:buFont typeface="Arial" panose="020B0604020202020204" pitchFamily="34" charset="0"/>
              <a:buNone/>
            </a:pPr>
            <a:endParaRPr lang="en-US" sz="2400">
              <a:sym typeface="+mn-ea"/>
            </a:endParaRPr>
          </a:p>
        </p:txBody>
      </p:sp>
      <p:sp>
        <p:nvSpPr>
          <p:cNvPr id="15" name="Text Placeholder 14"/>
          <p:cNvSpPr>
            <a:spLocks noGrp="1"/>
          </p:cNvSpPr>
          <p:nvPr>
            <p:ph type="body" sz="quarter" idx="13"/>
          </p:nvPr>
        </p:nvSpPr>
        <p:spPr/>
        <p:txBody>
          <a:bodyPr/>
          <a:p>
            <a:r>
              <a:rPr lang="en-US" dirty="0">
                <a:sym typeface="+mn-ea"/>
              </a:rPr>
              <a:t>Data science</a:t>
            </a:r>
            <a:endParaRPr lang="ru-RU" dirty="0"/>
          </a:p>
          <a:p>
            <a:endParaRPr lang="en-US"/>
          </a:p>
        </p:txBody>
      </p:sp>
      <p:sp>
        <p:nvSpPr>
          <p:cNvPr id="11" name="Text Placeholder 10"/>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p>
        </p:txBody>
      </p:sp>
      <p:sp>
        <p:nvSpPr>
          <p:cNvPr id="12" name="Text Placeholder 11"/>
          <p:cNvSpPr>
            <a:spLocks noGrp="1"/>
          </p:cNvSpPr>
          <p:nvPr>
            <p:ph type="body" sz="quarter" idx="15"/>
          </p:nvPr>
        </p:nvSpPr>
        <p:spPr/>
        <p:txBody>
          <a:bodyPr/>
          <a:p>
            <a:r>
              <a:rPr lang="en-US">
                <a:sym typeface="+mn-ea"/>
              </a:rPr>
              <a:t>Input Data Description</a:t>
            </a:r>
            <a:endParaRPr lang="en-US"/>
          </a:p>
          <a:p>
            <a:endParaRPr lang="en-US"/>
          </a:p>
        </p:txBody>
      </p:sp>
      <p:pic>
        <p:nvPicPr>
          <p:cNvPr id="100" name="Picture 99"/>
          <p:cNvPicPr/>
          <p:nvPr/>
        </p:nvPicPr>
        <p:blipFill>
          <a:blip/>
          <a:stretch>
            <a:fillRect/>
          </a:stretch>
        </p:blipFill>
        <p:spPr>
          <a:xfrm>
            <a:off x="5905500" y="3238500"/>
            <a:ext cx="381000" cy="381000"/>
          </a:xfrm>
          <a:prstGeom prst="rect">
            <a:avLst/>
          </a:prstGeom>
          <a:noFill/>
          <a:ln w="9525">
            <a:noFill/>
          </a:ln>
        </p:spPr>
      </p:pic>
      <p:pic>
        <p:nvPicPr>
          <p:cNvPr id="10" name="Picture Placeholder 9"/>
          <p:cNvPicPr>
            <a:picLocks noChangeAspect="1"/>
          </p:cNvPicPr>
          <p:nvPr>
            <p:ph type="pic" sz="quarter" idx="10"/>
          </p:nvPr>
        </p:nvPicPr>
        <p:blipFill>
          <a:blip r:embed="rId1"/>
          <a:stretch>
            <a:fillRect/>
          </a:stretch>
        </p:blipFill>
        <p:spPr>
          <a:xfrm>
            <a:off x="9095740" y="1536700"/>
            <a:ext cx="2378075" cy="2389505"/>
          </a:xfrm>
          <a:prstGeom prst="rect">
            <a:avLst/>
          </a:prstGeom>
        </p:spPr>
      </p:pic>
      <p:pic>
        <p:nvPicPr>
          <p:cNvPr id="13" name="Picture 12"/>
          <p:cNvPicPr/>
          <p:nvPr/>
        </p:nvPicPr>
        <p:blipFill>
          <a:blip r:embed="rId2"/>
          <a:stretch>
            <a:fillRect/>
          </a:stretch>
        </p:blipFill>
        <p:spPr>
          <a:xfrm rot="5400000">
            <a:off x="9238615" y="3860165"/>
            <a:ext cx="2322830" cy="3129280"/>
          </a:xfrm>
          <a:prstGeom prst="rect">
            <a:avLst/>
          </a:prstGeom>
        </p:spPr>
      </p:pic>
      <p:pic>
        <p:nvPicPr>
          <p:cNvPr id="4" name="4 Nov, 9.05 pm_">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11551920" y="626554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303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Output Data Description</a:t>
            </a:r>
            <a:endParaRPr lang="en-US">
              <a:sym typeface="+mn-ea"/>
            </a:endParaRPr>
          </a:p>
        </p:txBody>
      </p:sp>
      <p:sp>
        <p:nvSpPr>
          <p:cNvPr id="9" name="Text Box 8"/>
          <p:cNvSpPr txBox="1"/>
          <p:nvPr/>
        </p:nvSpPr>
        <p:spPr>
          <a:xfrm>
            <a:off x="586105" y="2063115"/>
            <a:ext cx="8110855" cy="3784600"/>
          </a:xfrm>
          <a:prstGeom prst="rect">
            <a:avLst/>
          </a:prstGeom>
          <a:noFill/>
        </p:spPr>
        <p:txBody>
          <a:bodyPr wrap="square" rtlCol="0" anchor="t">
            <a:spAutoFit/>
          </a:bodyPr>
          <a:p>
            <a:pPr indent="0" algn="l">
              <a:buFont typeface="Arial" panose="020B0604020202020204" pitchFamily="34" charset="0"/>
              <a:buNone/>
            </a:pPr>
            <a:r>
              <a:rPr lang="en-US" sz="2400">
                <a:sym typeface="+mn-ea"/>
              </a:rPr>
              <a:t>Final Outputs:</a:t>
            </a:r>
            <a:endParaRPr lang="en-US" sz="2400">
              <a:sym typeface="+mn-ea"/>
            </a:endParaRPr>
          </a:p>
          <a:p>
            <a:pPr marL="342900" indent="-342900" algn="l">
              <a:buFont typeface="Arial" panose="020B0604020202020204" pitchFamily="34" charset="0"/>
              <a:buChar char="•"/>
            </a:pPr>
            <a:r>
              <a:rPr lang="en-US" sz="2400">
                <a:sym typeface="+mn-ea"/>
              </a:rPr>
              <a:t>Occupancy Grid Map: Probabilistic map of the environment.</a:t>
            </a:r>
            <a:endParaRPr lang="en-US" sz="2400">
              <a:sym typeface="+mn-ea"/>
            </a:endParaRPr>
          </a:p>
          <a:p>
            <a:pPr marL="342900" indent="-342900" algn="l">
              <a:buFont typeface="Arial" panose="020B0604020202020204" pitchFamily="34" charset="0"/>
              <a:buChar char="•"/>
            </a:pPr>
            <a:r>
              <a:rPr lang="en-US" sz="2400">
                <a:sym typeface="+mn-ea"/>
              </a:rPr>
              <a:t>Robot Trajectory: Estimated path followed by the robot.</a:t>
            </a:r>
            <a:endParaRPr lang="en-US" sz="2400">
              <a:sym typeface="+mn-ea"/>
            </a:endParaRPr>
          </a:p>
          <a:p>
            <a:pPr indent="0" algn="l">
              <a:buFont typeface="Arial" panose="020B0604020202020204" pitchFamily="34" charset="0"/>
              <a:buNone/>
            </a:pPr>
            <a:endParaRPr lang="en-US" sz="2400">
              <a:sym typeface="+mn-ea"/>
            </a:endParaRPr>
          </a:p>
          <a:p>
            <a:pPr indent="0" algn="l">
              <a:buFont typeface="Arial" panose="020B0604020202020204" pitchFamily="34" charset="0"/>
              <a:buNone/>
            </a:pPr>
            <a:r>
              <a:rPr lang="en-US" sz="2400">
                <a:sym typeface="+mn-ea"/>
              </a:rPr>
              <a:t>Other Outputs:</a:t>
            </a:r>
            <a:endParaRPr lang="en-US" sz="2400">
              <a:sym typeface="+mn-ea"/>
            </a:endParaRPr>
          </a:p>
          <a:p>
            <a:pPr marL="342900" indent="-342900" algn="l">
              <a:buFont typeface="Arial" panose="020B0604020202020204" pitchFamily="34" charset="0"/>
              <a:buChar char="•"/>
            </a:pPr>
            <a:r>
              <a:rPr lang="en-US" sz="2400">
                <a:sym typeface="+mn-ea"/>
              </a:rPr>
              <a:t>GIF animation showing map updates over time.</a:t>
            </a:r>
            <a:endParaRPr lang="en-US" sz="2400">
              <a:sym typeface="+mn-ea"/>
            </a:endParaRPr>
          </a:p>
          <a:p>
            <a:pPr marL="342900" indent="-342900" algn="l">
              <a:buFont typeface="Arial" panose="020B0604020202020204" pitchFamily="34" charset="0"/>
              <a:buChar char="•"/>
            </a:pPr>
            <a:r>
              <a:rPr lang="en-US" sz="2400">
                <a:sym typeface="+mn-ea"/>
              </a:rPr>
              <a:t>TIFF file of the final map with georeferencing to real-world coordinates.</a:t>
            </a:r>
            <a:endParaRPr lang="en-US" sz="2400">
              <a:sym typeface="+mn-ea"/>
            </a:endParaRPr>
          </a:p>
          <a:p>
            <a:pPr marL="342900" indent="-342900" algn="l">
              <a:buFont typeface="Arial" panose="020B0604020202020204" pitchFamily="34" charset="0"/>
              <a:buChar char="•"/>
            </a:pPr>
            <a:r>
              <a:rPr lang="en-US" sz="2400">
                <a:sym typeface="+mn-ea"/>
              </a:rPr>
              <a:t>Sample Visuals: Include snapshots of the final map and trajectory.</a:t>
            </a:r>
            <a:endParaRPr lang="en-US" sz="2400">
              <a:sym typeface="+mn-ea"/>
            </a:endParaRPr>
          </a:p>
        </p:txBody>
      </p:sp>
      <p:sp>
        <p:nvSpPr>
          <p:cNvPr id="11" name="Text Placeholder 10"/>
          <p:cNvSpPr>
            <a:spLocks noGrp="1"/>
          </p:cNvSpPr>
          <p:nvPr>
            <p:ph type="body" sz="quarter" idx="13"/>
          </p:nvPr>
        </p:nvSpPr>
        <p:spPr/>
        <p:txBody>
          <a:bodyPr/>
          <a:p>
            <a:r>
              <a:rPr lang="en-US"/>
              <a:t>Data Science</a:t>
            </a:r>
            <a:endParaRPr lang="en-US"/>
          </a:p>
        </p:txBody>
      </p:sp>
      <p:sp>
        <p:nvSpPr>
          <p:cNvPr id="12" name="Text Placeholder 11"/>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sym typeface="+mn-ea"/>
            </a:endParaRPr>
          </a:p>
        </p:txBody>
      </p:sp>
      <p:sp>
        <p:nvSpPr>
          <p:cNvPr id="14" name="Text Placeholder 13"/>
          <p:cNvSpPr>
            <a:spLocks noGrp="1"/>
          </p:cNvSpPr>
          <p:nvPr>
            <p:ph type="body" sz="quarter" idx="15"/>
          </p:nvPr>
        </p:nvSpPr>
        <p:spPr/>
        <p:txBody>
          <a:bodyPr/>
          <a:p>
            <a:r>
              <a:rPr lang="en-US">
                <a:sym typeface="+mn-ea"/>
              </a:rPr>
              <a:t>Output Data Description</a:t>
            </a:r>
            <a:endParaRPr lang="en-US">
              <a:sym typeface="+mn-ea"/>
            </a:endParaRPr>
          </a:p>
          <a:p>
            <a:endParaRPr lang="en-US"/>
          </a:p>
        </p:txBody>
      </p:sp>
      <p:pic>
        <p:nvPicPr>
          <p:cNvPr id="100" name="Picture 99"/>
          <p:cNvPicPr/>
          <p:nvPr/>
        </p:nvPicPr>
        <p:blipFill>
          <a:blip/>
          <a:stretch>
            <a:fillRect/>
          </a:stretch>
        </p:blipFill>
        <p:spPr>
          <a:xfrm>
            <a:off x="5905500" y="3238500"/>
            <a:ext cx="381000" cy="381000"/>
          </a:xfrm>
          <a:prstGeom prst="rect">
            <a:avLst/>
          </a:prstGeom>
          <a:noFill/>
          <a:ln w="9525">
            <a:noFill/>
          </a:ln>
        </p:spPr>
      </p:pic>
      <p:pic>
        <p:nvPicPr>
          <p:cNvPr id="8" name="Picture Placeholder 7"/>
          <p:cNvPicPr>
            <a:picLocks noChangeAspect="1"/>
          </p:cNvPicPr>
          <p:nvPr>
            <p:ph type="pic" sz="quarter" idx="10"/>
          </p:nvPr>
        </p:nvPicPr>
        <p:blipFill>
          <a:blip r:embed="rId1"/>
          <a:stretch>
            <a:fillRect/>
          </a:stretch>
        </p:blipFill>
        <p:spPr>
          <a:xfrm>
            <a:off x="8538210" y="3482340"/>
            <a:ext cx="3181985" cy="3081655"/>
          </a:xfrm>
          <a:prstGeom prst="rect">
            <a:avLst/>
          </a:prstGeom>
        </p:spPr>
      </p:pic>
      <p:pic>
        <p:nvPicPr>
          <p:cNvPr id="16" name="Picture 15"/>
          <p:cNvPicPr>
            <a:picLocks noChangeAspect="1"/>
          </p:cNvPicPr>
          <p:nvPr/>
        </p:nvPicPr>
        <p:blipFill>
          <a:blip r:embed="rId2"/>
          <a:srcRect l="7282" t="5879" b="6857"/>
          <a:stretch>
            <a:fillRect/>
          </a:stretch>
        </p:blipFill>
        <p:spPr>
          <a:xfrm>
            <a:off x="8696960" y="857885"/>
            <a:ext cx="3127375" cy="2761615"/>
          </a:xfrm>
          <a:prstGeom prst="rect">
            <a:avLst/>
          </a:prstGeom>
        </p:spPr>
      </p:pic>
      <p:pic>
        <p:nvPicPr>
          <p:cNvPr id="4" name="4 Nov, 9.13 pm_">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11565890" y="626046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345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Methodology Overview</a:t>
            </a:r>
            <a:endParaRPr>
              <a:solidFill>
                <a:schemeClr val="accent1"/>
              </a:solidFill>
              <a:effectLst>
                <a:outerShdw blurRad="38100" dist="25400" dir="5400000" algn="ctr" rotWithShape="0">
                  <a:srgbClr val="6E747A">
                    <a:alpha val="43000"/>
                  </a:srgbClr>
                </a:outerShdw>
              </a:effectLst>
              <a:sym typeface="+mn-ea"/>
            </a:endParaRPr>
          </a:p>
        </p:txBody>
      </p:sp>
      <p:sp>
        <p:nvSpPr>
          <p:cNvPr id="9" name="Text Box 8"/>
          <p:cNvSpPr txBox="1"/>
          <p:nvPr/>
        </p:nvSpPr>
        <p:spPr>
          <a:xfrm>
            <a:off x="532765" y="2225040"/>
            <a:ext cx="9650095" cy="3230245"/>
          </a:xfrm>
          <a:prstGeom prst="rect">
            <a:avLst/>
          </a:prstGeom>
          <a:noFill/>
        </p:spPr>
        <p:txBody>
          <a:bodyPr wrap="square" rtlCol="0" anchor="t">
            <a:spAutoFit/>
          </a:bodyPr>
          <a:p>
            <a:pPr indent="0">
              <a:buFont typeface="Arial" panose="020B0604020202020204" pitchFamily="34" charset="0"/>
              <a:buNone/>
            </a:pPr>
            <a:r>
              <a:rPr sz="2400">
                <a:sym typeface="+mn-ea"/>
              </a:rPr>
              <a:t>Process Flow: High-level view of the main algorithm stages:</a:t>
            </a:r>
            <a:endParaRPr sz="2400">
              <a:sym typeface="+mn-ea"/>
            </a:endParaRPr>
          </a:p>
          <a:p>
            <a:pPr indent="0">
              <a:buFont typeface="Arial" panose="020B0604020202020204" pitchFamily="34" charset="0"/>
              <a:buNone/>
            </a:pPr>
            <a:endParaRPr sz="1200">
              <a:sym typeface="+mn-ea"/>
            </a:endParaRPr>
          </a:p>
          <a:p>
            <a:pPr marL="800100" lvl="1" indent="-342900">
              <a:buFont typeface="Arial" panose="020B0604020202020204" pitchFamily="34" charset="0"/>
              <a:buChar char="•"/>
            </a:pPr>
            <a:r>
              <a:rPr sz="2400">
                <a:sym typeface="+mn-ea"/>
              </a:rPr>
              <a:t>Occupancy Grid Mapping: </a:t>
            </a:r>
            <a:endParaRPr sz="2400">
              <a:sym typeface="+mn-ea"/>
            </a:endParaRPr>
          </a:p>
          <a:p>
            <a:pPr lvl="2" indent="457200">
              <a:buFont typeface="Arial" panose="020B0604020202020204" pitchFamily="34" charset="0"/>
              <a:buNone/>
            </a:pPr>
            <a:r>
              <a:rPr sz="2400">
                <a:sym typeface="+mn-ea"/>
              </a:rPr>
              <a:t>Updates cells based on LiDAR.</a:t>
            </a:r>
            <a:endParaRPr sz="2400">
              <a:sym typeface="+mn-ea"/>
            </a:endParaRPr>
          </a:p>
          <a:p>
            <a:pPr lvl="2" indent="457200">
              <a:buFont typeface="Arial" panose="020B0604020202020204" pitchFamily="34" charset="0"/>
              <a:buNone/>
            </a:pPr>
            <a:endParaRPr sz="1200">
              <a:sym typeface="+mn-ea"/>
            </a:endParaRPr>
          </a:p>
          <a:p>
            <a:pPr marL="800100" lvl="1" indent="-342900">
              <a:buFont typeface="Arial" panose="020B0604020202020204" pitchFamily="34" charset="0"/>
              <a:buChar char="•"/>
            </a:pPr>
            <a:r>
              <a:rPr sz="2400">
                <a:sym typeface="+mn-ea"/>
              </a:rPr>
              <a:t>Scan Matching: </a:t>
            </a:r>
            <a:endParaRPr sz="2400">
              <a:sym typeface="+mn-ea"/>
            </a:endParaRPr>
          </a:p>
          <a:p>
            <a:pPr marL="914400" lvl="2" indent="457200">
              <a:buFont typeface="Arial" panose="020B0604020202020204" pitchFamily="34" charset="0"/>
              <a:buNone/>
            </a:pPr>
            <a:r>
              <a:rPr sz="2400">
                <a:sym typeface="+mn-ea"/>
              </a:rPr>
              <a:t>Aligns LiDAR data to refine pose.</a:t>
            </a:r>
            <a:endParaRPr sz="2400">
              <a:sym typeface="+mn-ea"/>
            </a:endParaRPr>
          </a:p>
          <a:p>
            <a:pPr marL="914400" lvl="2" indent="457200">
              <a:buFont typeface="Arial" panose="020B0604020202020204" pitchFamily="34" charset="0"/>
              <a:buNone/>
            </a:pPr>
            <a:endParaRPr sz="1200">
              <a:sym typeface="+mn-ea"/>
            </a:endParaRPr>
          </a:p>
          <a:p>
            <a:pPr marL="800100" lvl="1" indent="-342900">
              <a:buFont typeface="Arial" panose="020B0604020202020204" pitchFamily="34" charset="0"/>
              <a:buChar char="•"/>
            </a:pPr>
            <a:r>
              <a:rPr sz="2400">
                <a:sym typeface="+mn-ea"/>
              </a:rPr>
              <a:t>FastSLAM with Particle Filters: </a:t>
            </a:r>
            <a:endParaRPr sz="2400">
              <a:sym typeface="+mn-ea"/>
            </a:endParaRPr>
          </a:p>
          <a:p>
            <a:pPr marL="914400" lvl="2" indent="457200">
              <a:buFont typeface="Arial" panose="020B0604020202020204" pitchFamily="34" charset="0"/>
              <a:buNone/>
            </a:pPr>
            <a:r>
              <a:rPr sz="2400">
                <a:sym typeface="+mn-ea"/>
              </a:rPr>
              <a:t>Probabilistic pose estimation.</a:t>
            </a:r>
            <a:endParaRPr sz="2400">
              <a:sym typeface="+mn-ea"/>
            </a:endParaRPr>
          </a:p>
        </p:txBody>
      </p:sp>
      <p:sp>
        <p:nvSpPr>
          <p:cNvPr id="11" name="Text Placeholder 10"/>
          <p:cNvSpPr>
            <a:spLocks noGrp="1"/>
          </p:cNvSpPr>
          <p:nvPr>
            <p:ph type="body" sz="quarter" idx="13"/>
          </p:nvPr>
        </p:nvSpPr>
        <p:spPr/>
        <p:txBody>
          <a:bodyPr/>
          <a:p>
            <a:r>
              <a:rPr lang="en-US" dirty="0">
                <a:sym typeface="+mn-ea"/>
              </a:rPr>
              <a:t>Data science</a:t>
            </a:r>
            <a:endParaRPr lang="ru-RU" dirty="0"/>
          </a:p>
          <a:p>
            <a:endParaRPr lang="en-US"/>
          </a:p>
        </p:txBody>
      </p:sp>
      <p:sp>
        <p:nvSpPr>
          <p:cNvPr id="12" name="Text Placeholder 11"/>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p>
        </p:txBody>
      </p:sp>
      <p:sp>
        <p:nvSpPr>
          <p:cNvPr id="5" name="Text Placeholder 4"/>
          <p:cNvSpPr>
            <a:spLocks noGrp="1"/>
          </p:cNvSpPr>
          <p:nvPr>
            <p:ph type="body" sz="quarter" idx="15"/>
          </p:nvPr>
        </p:nvSpPr>
        <p:spPr/>
        <p:txBody>
          <a:bodyPr/>
          <a:p>
            <a:r>
              <a:rPr lang="en-US">
                <a:sym typeface="+mn-ea"/>
              </a:rPr>
              <a:t>Methodology Overview</a:t>
            </a:r>
            <a:endParaRPr lang="en-US"/>
          </a:p>
          <a:p>
            <a:endParaRPr lang="en-US"/>
          </a:p>
        </p:txBody>
      </p:sp>
      <p:pic>
        <p:nvPicPr>
          <p:cNvPr id="13" name="Picture Placeholder 12"/>
          <p:cNvPicPr>
            <a:picLocks noChangeAspect="1"/>
          </p:cNvPicPr>
          <p:nvPr>
            <p:ph type="pic" sz="quarter" idx="10"/>
          </p:nvPr>
        </p:nvPicPr>
        <p:blipFill>
          <a:blip r:embed="rId1"/>
          <a:srcRect t="179"/>
          <a:stretch>
            <a:fillRect/>
          </a:stretch>
        </p:blipFill>
        <p:spPr>
          <a:xfrm>
            <a:off x="8617585" y="1304925"/>
            <a:ext cx="2780030" cy="5318125"/>
          </a:xfrm>
          <a:prstGeom prst="rect">
            <a:avLst/>
          </a:prstGeom>
        </p:spPr>
      </p:pic>
      <p:pic>
        <p:nvPicPr>
          <p:cNvPr id="4" name="4 Nov, 9.18 pm_">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523980" y="6210300"/>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50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Occupancy Grid Mapping</a:t>
            </a:r>
            <a:endParaRPr lang="en-US">
              <a:sym typeface="+mn-ea"/>
            </a:endParaRPr>
          </a:p>
        </p:txBody>
      </p:sp>
      <p:sp>
        <p:nvSpPr>
          <p:cNvPr id="9" name="Text Box 8"/>
          <p:cNvSpPr txBox="1"/>
          <p:nvPr/>
        </p:nvSpPr>
        <p:spPr>
          <a:xfrm>
            <a:off x="532765" y="2225040"/>
            <a:ext cx="10394315" cy="3569335"/>
          </a:xfrm>
          <a:prstGeom prst="rect">
            <a:avLst/>
          </a:prstGeom>
          <a:noFill/>
        </p:spPr>
        <p:txBody>
          <a:bodyPr wrap="square" rtlCol="0" anchor="t">
            <a:spAutoFit/>
          </a:bodyPr>
          <a:p>
            <a:pPr marL="342900" indent="-342900">
              <a:buFont typeface="Arial" panose="020B0604020202020204" pitchFamily="34" charset="0"/>
              <a:buChar char="•"/>
            </a:pPr>
            <a:r>
              <a:rPr sz="2400">
                <a:sym typeface="+mn-ea"/>
              </a:rPr>
              <a:t>Grid Concept: </a:t>
            </a:r>
            <a:endParaRPr sz="2400">
              <a:sym typeface="+mn-ea"/>
            </a:endParaRPr>
          </a:p>
          <a:p>
            <a:pPr marL="800100" lvl="1" indent="-342900">
              <a:buFont typeface="Arial" panose="020B0604020202020204" pitchFamily="34" charset="0"/>
              <a:buChar char="•"/>
            </a:pPr>
            <a:r>
              <a:rPr sz="2400">
                <a:sym typeface="+mn-ea"/>
              </a:rPr>
              <a:t>Environment is divided into a grid; each cell holds an occupancy probability.</a:t>
            </a:r>
            <a:endParaRPr sz="2400">
              <a:sym typeface="+mn-ea"/>
            </a:endParaRPr>
          </a:p>
          <a:p>
            <a:pPr lvl="1" indent="0">
              <a:buFont typeface="Arial" panose="020B0604020202020204" pitchFamily="34" charset="0"/>
              <a:buNone/>
            </a:pPr>
            <a:endParaRPr sz="1200">
              <a:sym typeface="+mn-ea"/>
            </a:endParaRPr>
          </a:p>
          <a:p>
            <a:pPr marL="342900" indent="-342900">
              <a:buFont typeface="Arial" panose="020B0604020202020204" pitchFamily="34" charset="0"/>
              <a:buChar char="•"/>
            </a:pPr>
            <a:r>
              <a:rPr sz="2400">
                <a:sym typeface="+mn-ea"/>
              </a:rPr>
              <a:t>Update Mechanism: </a:t>
            </a:r>
            <a:endParaRPr sz="2400">
              <a:sym typeface="+mn-ea"/>
            </a:endParaRPr>
          </a:p>
          <a:p>
            <a:pPr marL="800100" lvl="1" indent="-342900">
              <a:buFont typeface="Arial" panose="020B0604020202020204" pitchFamily="34" charset="0"/>
              <a:buChar char="•"/>
            </a:pPr>
            <a:r>
              <a:rPr sz="2400">
                <a:sym typeface="+mn-ea"/>
              </a:rPr>
              <a:t>Cells are updated based on LiDAR scan data.</a:t>
            </a:r>
            <a:endParaRPr sz="2400">
              <a:sym typeface="+mn-ea"/>
            </a:endParaRPr>
          </a:p>
          <a:p>
            <a:pPr lvl="1" indent="0">
              <a:buFont typeface="Arial" panose="020B0604020202020204" pitchFamily="34" charset="0"/>
              <a:buNone/>
            </a:pPr>
            <a:endParaRPr sz="1000">
              <a:sym typeface="+mn-ea"/>
            </a:endParaRPr>
          </a:p>
          <a:p>
            <a:pPr marL="342900" indent="-342900">
              <a:buFont typeface="Arial" panose="020B0604020202020204" pitchFamily="34" charset="0"/>
              <a:buChar char="•"/>
            </a:pPr>
            <a:r>
              <a:rPr sz="2400">
                <a:sym typeface="+mn-ea"/>
              </a:rPr>
              <a:t>Benefit: </a:t>
            </a:r>
            <a:endParaRPr sz="2400">
              <a:sym typeface="+mn-ea"/>
            </a:endParaRPr>
          </a:p>
          <a:p>
            <a:pPr marL="800100" lvl="1" indent="-342900">
              <a:buFont typeface="Arial" panose="020B0604020202020204" pitchFamily="34" charset="0"/>
              <a:buChar char="•"/>
            </a:pPr>
            <a:r>
              <a:rPr sz="2400">
                <a:sym typeface="+mn-ea"/>
              </a:rPr>
              <a:t>Enables a dynamic, probabilistic map as the robot moves.</a:t>
            </a:r>
            <a:endParaRPr sz="2400">
              <a:sym typeface="+mn-ea"/>
            </a:endParaRPr>
          </a:p>
          <a:p>
            <a:pPr lvl="1" indent="0">
              <a:buFont typeface="Arial" panose="020B0604020202020204" pitchFamily="34" charset="0"/>
              <a:buNone/>
            </a:pPr>
            <a:endParaRPr sz="1200">
              <a:sym typeface="+mn-ea"/>
            </a:endParaRPr>
          </a:p>
          <a:p>
            <a:pPr marL="342900" indent="-342900">
              <a:buFont typeface="Arial" panose="020B0604020202020204" pitchFamily="34" charset="0"/>
              <a:buChar char="•"/>
            </a:pPr>
            <a:r>
              <a:rPr sz="2400">
                <a:sym typeface="+mn-ea"/>
              </a:rPr>
              <a:t>Visual Aid: </a:t>
            </a:r>
            <a:endParaRPr sz="2400">
              <a:sym typeface="+mn-ea"/>
            </a:endParaRPr>
          </a:p>
          <a:p>
            <a:pPr marL="800100" lvl="1" indent="-342900">
              <a:buFont typeface="Arial" panose="020B0604020202020204" pitchFamily="34" charset="0"/>
              <a:buChar char="•"/>
            </a:pPr>
            <a:r>
              <a:rPr sz="2400">
                <a:sym typeface="+mn-ea"/>
              </a:rPr>
              <a:t>Diagram or example image of a 2D occupancy grid map.</a:t>
            </a:r>
            <a:endParaRPr sz="2400">
              <a:sym typeface="+mn-ea"/>
            </a:endParaRPr>
          </a:p>
        </p:txBody>
      </p:sp>
      <p:sp>
        <p:nvSpPr>
          <p:cNvPr id="12" name="Text Placeholder 11"/>
          <p:cNvSpPr>
            <a:spLocks noGrp="1"/>
          </p:cNvSpPr>
          <p:nvPr>
            <p:ph type="body" sz="quarter" idx="13"/>
          </p:nvPr>
        </p:nvSpPr>
        <p:spPr/>
        <p:txBody>
          <a:bodyPr/>
          <a:p>
            <a:r>
              <a:rPr lang="en-US" dirty="0">
                <a:sym typeface="+mn-ea"/>
              </a:rPr>
              <a:t>Data science</a:t>
            </a:r>
            <a:endParaRPr lang="ru-RU" dirty="0"/>
          </a:p>
          <a:p>
            <a:endParaRPr lang="en-US"/>
          </a:p>
        </p:txBody>
      </p:sp>
      <p:sp>
        <p:nvSpPr>
          <p:cNvPr id="5" name="Text Placeholder 4"/>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sym typeface="+mn-ea"/>
            </a:endParaRPr>
          </a:p>
        </p:txBody>
      </p:sp>
      <p:sp>
        <p:nvSpPr>
          <p:cNvPr id="6" name="Text Placeholder 5"/>
          <p:cNvSpPr>
            <a:spLocks noGrp="1"/>
          </p:cNvSpPr>
          <p:nvPr>
            <p:ph type="body" sz="quarter" idx="15"/>
          </p:nvPr>
        </p:nvSpPr>
        <p:spPr/>
        <p:txBody>
          <a:bodyPr/>
          <a:p>
            <a:r>
              <a:rPr lang="en-US">
                <a:sym typeface="+mn-ea"/>
              </a:rPr>
              <a:t>Occupancy Grid Mapping</a:t>
            </a:r>
            <a:endParaRPr lang="en-US">
              <a:sym typeface="+mn-ea"/>
            </a:endParaRPr>
          </a:p>
          <a:p>
            <a:endParaRPr lang="en-US"/>
          </a:p>
        </p:txBody>
      </p:sp>
      <p:pic>
        <p:nvPicPr>
          <p:cNvPr id="4" name="Picture Placeholder 3"/>
          <p:cNvPicPr>
            <a:picLocks noChangeAspect="1"/>
          </p:cNvPicPr>
          <p:nvPr>
            <p:ph type="pic" sz="quarter" idx="10"/>
          </p:nvPr>
        </p:nvPicPr>
        <p:blipFill>
          <a:blip r:embed="rId1"/>
          <a:stretch>
            <a:fillRect/>
          </a:stretch>
        </p:blipFill>
        <p:spPr>
          <a:xfrm>
            <a:off x="8486140" y="3232785"/>
            <a:ext cx="3543935" cy="3242310"/>
          </a:xfrm>
          <a:prstGeom prst="rect">
            <a:avLst/>
          </a:prstGeom>
        </p:spPr>
      </p:pic>
      <p:pic>
        <p:nvPicPr>
          <p:cNvPr id="7" name="4 Nov, 9.20 pm_">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617325" y="628332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018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Scan Matching</a:t>
            </a:r>
            <a:endParaRPr lang="en-US">
              <a:sym typeface="+mn-ea"/>
            </a:endParaRPr>
          </a:p>
        </p:txBody>
      </p:sp>
      <p:sp>
        <p:nvSpPr>
          <p:cNvPr id="9" name="Text Box 8"/>
          <p:cNvSpPr txBox="1"/>
          <p:nvPr/>
        </p:nvSpPr>
        <p:spPr>
          <a:xfrm>
            <a:off x="1143635" y="4869815"/>
            <a:ext cx="10380345" cy="2012950"/>
          </a:xfrm>
          <a:prstGeom prst="rect">
            <a:avLst/>
          </a:prstGeom>
          <a:noFill/>
        </p:spPr>
        <p:txBody>
          <a:bodyPr wrap="square" rtlCol="0" anchor="t">
            <a:noAutofit/>
          </a:bodyPr>
          <a:p>
            <a:pPr indent="0">
              <a:buFont typeface="Arial" panose="020B0604020202020204" pitchFamily="34" charset="0"/>
              <a:buNone/>
            </a:pPr>
            <a:r>
              <a:rPr lang="en-US" sz="2400">
                <a:sym typeface="+mn-ea"/>
              </a:rPr>
              <a:t>Purpose</a:t>
            </a:r>
            <a:r>
              <a:rPr sz="2400">
                <a:sym typeface="+mn-ea"/>
              </a:rPr>
              <a:t>: Refines pose estimates by matching LiDAR scans to the existing map.</a:t>
            </a:r>
            <a:endParaRPr sz="2400">
              <a:sym typeface="+mn-ea"/>
            </a:endParaRPr>
          </a:p>
          <a:p>
            <a:pPr lvl="1" indent="0">
              <a:buFont typeface="Arial" panose="020B0604020202020204" pitchFamily="34" charset="0"/>
              <a:buNone/>
            </a:pPr>
            <a:endParaRPr sz="1200">
              <a:sym typeface="+mn-ea"/>
            </a:endParaRPr>
          </a:p>
          <a:p>
            <a:pPr indent="0">
              <a:buFont typeface="Arial" panose="020B0604020202020204" pitchFamily="34" charset="0"/>
              <a:buNone/>
            </a:pPr>
            <a:r>
              <a:rPr sz="2400">
                <a:sym typeface="+mn-ea"/>
              </a:rPr>
              <a:t>Methodology: Uses a multi-resolution strategy for efficient matching</a:t>
            </a:r>
            <a:r>
              <a:rPr lang="en-US" sz="2400">
                <a:sym typeface="+mn-ea"/>
              </a:rPr>
              <a:t>.</a:t>
            </a:r>
            <a:endParaRPr sz="2400">
              <a:sym typeface="+mn-ea"/>
            </a:endParaRPr>
          </a:p>
          <a:p>
            <a:pPr lvl="1" indent="0">
              <a:buFont typeface="Arial" panose="020B0604020202020204" pitchFamily="34" charset="0"/>
              <a:buNone/>
            </a:pPr>
            <a:endParaRPr sz="1000">
              <a:sym typeface="+mn-ea"/>
            </a:endParaRPr>
          </a:p>
          <a:p>
            <a:pPr indent="0">
              <a:buFont typeface="Arial" panose="020B0604020202020204" pitchFamily="34" charset="0"/>
              <a:buNone/>
            </a:pPr>
            <a:r>
              <a:rPr sz="2400">
                <a:sym typeface="+mn-ea"/>
              </a:rPr>
              <a:t>Benefit: Reduces errors and enhances pose accuracy.</a:t>
            </a:r>
            <a:endParaRPr sz="2400">
              <a:sym typeface="+mn-ea"/>
            </a:endParaRPr>
          </a:p>
          <a:p>
            <a:pPr lvl="1" indent="0">
              <a:buFont typeface="Arial" panose="020B0604020202020204" pitchFamily="34" charset="0"/>
              <a:buNone/>
            </a:pPr>
            <a:endParaRPr sz="2400">
              <a:sym typeface="+mn-ea"/>
            </a:endParaRPr>
          </a:p>
        </p:txBody>
      </p:sp>
      <p:sp>
        <p:nvSpPr>
          <p:cNvPr id="5" name="Text Placeholder 4"/>
          <p:cNvSpPr>
            <a:spLocks noGrp="1"/>
          </p:cNvSpPr>
          <p:nvPr>
            <p:ph type="body" sz="quarter" idx="13"/>
          </p:nvPr>
        </p:nvSpPr>
        <p:spPr/>
        <p:txBody>
          <a:bodyPr/>
          <a:p>
            <a:r>
              <a:rPr lang="en-US" dirty="0">
                <a:sym typeface="+mn-ea"/>
              </a:rPr>
              <a:t>Data science</a:t>
            </a:r>
            <a:endParaRPr lang="ru-RU" dirty="0"/>
          </a:p>
          <a:p>
            <a:endParaRPr lang="en-US">
              <a:sym typeface="+mn-ea"/>
            </a:endParaRPr>
          </a:p>
        </p:txBody>
      </p:sp>
      <p:sp>
        <p:nvSpPr>
          <p:cNvPr id="6" name="Text Placeholder 5"/>
          <p:cNvSpPr>
            <a:spLocks noGrp="1"/>
          </p:cNvSpPr>
          <p:nvPr>
            <p:ph type="body" sz="quarter" idx="14"/>
          </p:nvPr>
        </p:nvSpPr>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sym typeface="+mn-ea"/>
            </a:endParaRPr>
          </a:p>
        </p:txBody>
      </p:sp>
      <p:sp>
        <p:nvSpPr>
          <p:cNvPr id="10" name="Text Placeholder 9"/>
          <p:cNvSpPr>
            <a:spLocks noGrp="1"/>
          </p:cNvSpPr>
          <p:nvPr>
            <p:ph type="body" sz="quarter" idx="15"/>
          </p:nvPr>
        </p:nvSpPr>
        <p:spPr/>
        <p:txBody>
          <a:bodyPr/>
          <a:p>
            <a:r>
              <a:rPr lang="en-US">
                <a:sym typeface="+mn-ea"/>
              </a:rPr>
              <a:t>Scan Matching</a:t>
            </a:r>
            <a:endParaRPr lang="en-US">
              <a:sym typeface="+mn-ea"/>
            </a:endParaRPr>
          </a:p>
          <a:p>
            <a:endParaRPr lang="en-US"/>
          </a:p>
        </p:txBody>
      </p:sp>
      <p:pic>
        <p:nvPicPr>
          <p:cNvPr id="8" name="Picture Placeholder 7"/>
          <p:cNvPicPr>
            <a:picLocks noChangeAspect="1"/>
          </p:cNvPicPr>
          <p:nvPr>
            <p:ph type="pic" sz="quarter" idx="10"/>
          </p:nvPr>
        </p:nvPicPr>
        <p:blipFill>
          <a:blip r:embed="rId1"/>
          <a:stretch>
            <a:fillRect/>
          </a:stretch>
        </p:blipFill>
        <p:spPr>
          <a:xfrm>
            <a:off x="3912870" y="1772285"/>
            <a:ext cx="4748530" cy="3025140"/>
          </a:xfrm>
          <a:prstGeom prst="rect">
            <a:avLst/>
          </a:prstGeom>
        </p:spPr>
      </p:pic>
      <p:pic>
        <p:nvPicPr>
          <p:cNvPr id="2" name="4 Nov, 9.21 pm​">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335385" y="6205855"/>
            <a:ext cx="412750" cy="412750"/>
          </a:xfrm>
          <a:prstGeom prst="rect">
            <a:avLst/>
          </a:prstGeom>
        </p:spPr>
      </p:pic>
      <p:pic>
        <p:nvPicPr>
          <p:cNvPr id="4" name="4 Nov, 9.21 pm_">
            <a:hlinkClick r:id="" action="ppaction://media"/>
          </p:cNvPr>
          <p:cNvPicPr/>
          <p:nvPr>
            <a:audioFile r:link="rId5"/>
            <p:extLst>
              <p:ext uri="{DAA4B4D4-6D71-4841-9C94-3DE7FCFB9230}">
                <p14:media xmlns:p14="http://schemas.microsoft.com/office/powerpoint/2010/main" r:embed="rId6"/>
              </p:ext>
            </p:extLst>
          </p:nvPr>
        </p:nvPicPr>
        <p:blipFill>
          <a:blip r:embed="rId4"/>
          <a:stretch>
            <a:fillRect/>
          </a:stretch>
        </p:blipFill>
        <p:spPr>
          <a:xfrm>
            <a:off x="5889625" y="322262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indefinite" fill="hold"/>
                                        <p:tgtEl>
                                          <p:spTgt spid="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additive="base">
                                        <p:cTn id="9" dur="226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0" fill="hold" display="1">
                  <p:stCondLst>
                    <p:cond delay="indefinite"/>
                  </p:stCondLst>
                  <p:endCondLst>
                    <p:cond evt="onStopAudio">
                      <p:tgtEl>
                        <p:sldTgt/>
                      </p:tgtEl>
                    </p:cond>
                  </p:endCondLst>
                </p:cTn>
                <p:tgtEl>
                  <p:spTgt spid="2"/>
                </p:tgtEl>
              </p:cMediaNode>
            </p:audio>
            <p:audio>
              <p:cMediaNode>
                <p:cTn id="11" fill="hold" display="1">
                  <p:stCondLst>
                    <p:cond delay="indefinite"/>
                  </p:stCondLst>
                  <p:endCondLst>
                    <p:cond evt="onStopAudio">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a:sym typeface="+mn-ea"/>
              </a:rPr>
              <a:t>FastSLAM Algorithm</a:t>
            </a:r>
            <a:endParaRPr lang="en-US">
              <a:sym typeface="+mn-ea"/>
            </a:endParaRPr>
          </a:p>
        </p:txBody>
      </p:sp>
      <p:sp>
        <p:nvSpPr>
          <p:cNvPr id="9" name="Text Box 8"/>
          <p:cNvSpPr txBox="1"/>
          <p:nvPr/>
        </p:nvSpPr>
        <p:spPr>
          <a:xfrm>
            <a:off x="1143635" y="4114800"/>
            <a:ext cx="10380345" cy="2012950"/>
          </a:xfrm>
          <a:prstGeom prst="rect">
            <a:avLst/>
          </a:prstGeom>
          <a:noFill/>
        </p:spPr>
        <p:txBody>
          <a:bodyPr wrap="square" rtlCol="0" anchor="t">
            <a:noAutofit/>
          </a:bodyPr>
          <a:p>
            <a:pPr indent="0">
              <a:buFont typeface="Arial" panose="020B0604020202020204" pitchFamily="34" charset="0"/>
              <a:buNone/>
            </a:pPr>
            <a:r>
              <a:rPr sz="2400">
                <a:sym typeface="+mn-ea"/>
              </a:rPr>
              <a:t>Core Concept: Uses particles to represent possible robot poses.</a:t>
            </a:r>
            <a:endParaRPr sz="2400">
              <a:sym typeface="+mn-ea"/>
            </a:endParaRPr>
          </a:p>
          <a:p>
            <a:pPr indent="457200">
              <a:buFont typeface="Arial" panose="020B0604020202020204" pitchFamily="34" charset="0"/>
              <a:buNone/>
            </a:pPr>
            <a:endParaRPr sz="1200">
              <a:sym typeface="+mn-ea"/>
            </a:endParaRPr>
          </a:p>
          <a:p>
            <a:pPr indent="0">
              <a:buFont typeface="Arial" panose="020B0604020202020204" pitchFamily="34" charset="0"/>
              <a:buNone/>
            </a:pPr>
            <a:r>
              <a:rPr sz="2400">
                <a:sym typeface="+mn-ea"/>
              </a:rPr>
              <a:t>Key Elements:</a:t>
            </a:r>
            <a:endParaRPr sz="2400">
              <a:sym typeface="+mn-ea"/>
            </a:endParaRPr>
          </a:p>
          <a:p>
            <a:pPr marL="342900" indent="-342900">
              <a:buFont typeface="Arial" panose="020B0604020202020204" pitchFamily="34" charset="0"/>
              <a:buChar char="•"/>
            </a:pPr>
            <a:r>
              <a:rPr sz="2400">
                <a:sym typeface="+mn-ea"/>
              </a:rPr>
              <a:t>Particle Filters: Particles are weighted based on their match to sensor data.</a:t>
            </a:r>
            <a:endParaRPr sz="2400">
              <a:sym typeface="+mn-ea"/>
            </a:endParaRPr>
          </a:p>
          <a:p>
            <a:pPr marL="342900" indent="-342900">
              <a:buFont typeface="Arial" panose="020B0604020202020204" pitchFamily="34" charset="0"/>
              <a:buChar char="•"/>
            </a:pPr>
            <a:r>
              <a:rPr sz="2400">
                <a:sym typeface="+mn-ea"/>
              </a:rPr>
              <a:t>Importance Sampling: Retains the most likely particles to refine pose.</a:t>
            </a:r>
            <a:endParaRPr sz="2400">
              <a:sym typeface="+mn-ea"/>
            </a:endParaRPr>
          </a:p>
          <a:p>
            <a:pPr marL="342900" indent="-342900">
              <a:buFont typeface="Arial" panose="020B0604020202020204" pitchFamily="34" charset="0"/>
              <a:buChar char="•"/>
            </a:pPr>
            <a:r>
              <a:rPr sz="2400">
                <a:sym typeface="+mn-ea"/>
              </a:rPr>
              <a:t>Loop Closure: Corrects map when robot revisits areas.</a:t>
            </a:r>
            <a:endParaRPr sz="2400">
              <a:sym typeface="+mn-ea"/>
            </a:endParaRPr>
          </a:p>
        </p:txBody>
      </p:sp>
      <p:sp>
        <p:nvSpPr>
          <p:cNvPr id="6" name="Text Placeholder 5"/>
          <p:cNvSpPr>
            <a:spLocks noGrp="1"/>
          </p:cNvSpPr>
          <p:nvPr>
            <p:ph type="body" sz="quarter" idx="13"/>
          </p:nvPr>
        </p:nvSpPr>
        <p:spPr>
          <a:xfrm>
            <a:off x="1143689" y="632344"/>
            <a:ext cx="1901825" cy="415925"/>
          </a:xfrm>
        </p:spPr>
        <p:txBody>
          <a:bodyPr/>
          <a:p>
            <a:r>
              <a:rPr lang="en-US" dirty="0">
                <a:sym typeface="+mn-ea"/>
              </a:rPr>
              <a:t>Data science</a:t>
            </a:r>
            <a:endParaRPr lang="ru-RU" dirty="0"/>
          </a:p>
          <a:p>
            <a:endParaRPr lang="en-US">
              <a:sym typeface="+mn-ea"/>
            </a:endParaRPr>
          </a:p>
        </p:txBody>
      </p:sp>
      <p:sp>
        <p:nvSpPr>
          <p:cNvPr id="10" name="Text Placeholder 9"/>
          <p:cNvSpPr>
            <a:spLocks noGrp="1"/>
          </p:cNvSpPr>
          <p:nvPr>
            <p:ph type="body" sz="quarter" idx="14"/>
          </p:nvPr>
        </p:nvSpPr>
        <p:spPr>
          <a:xfrm>
            <a:off x="3459163" y="548720"/>
            <a:ext cx="2070100" cy="408109"/>
          </a:xfrm>
        </p:spPr>
        <p:txBody>
          <a:bodyPr/>
          <a:p>
            <a:r>
              <a:rPr lang="en-US" dirty="0" smtClean="0">
                <a:sym typeface="+mn-ea"/>
              </a:rPr>
              <a:t>2D SLAM Project: </a:t>
            </a:r>
            <a:br>
              <a:rPr lang="en-US" dirty="0" smtClean="0">
                <a:sym typeface="+mn-ea"/>
              </a:rPr>
            </a:br>
            <a:r>
              <a:rPr lang="en-US" dirty="0" smtClean="0">
                <a:sym typeface="+mn-ea"/>
              </a:rPr>
              <a:t>Occupancy Grid Mapping with Scan Matching, FastSLAM and Particle Filters</a:t>
            </a:r>
            <a:endParaRPr lang="en-US"/>
          </a:p>
          <a:p>
            <a:endParaRPr lang="en-US">
              <a:sym typeface="+mn-ea"/>
            </a:endParaRPr>
          </a:p>
          <a:p>
            <a:endParaRPr lang="en-US">
              <a:sym typeface="+mn-ea"/>
            </a:endParaRPr>
          </a:p>
        </p:txBody>
      </p:sp>
      <p:sp>
        <p:nvSpPr>
          <p:cNvPr id="7" name="Text Placeholder 6"/>
          <p:cNvSpPr>
            <a:spLocks noGrp="1"/>
          </p:cNvSpPr>
          <p:nvPr>
            <p:ph type="body" sz="quarter" idx="15"/>
          </p:nvPr>
        </p:nvSpPr>
        <p:spPr/>
        <p:txBody>
          <a:bodyPr/>
          <a:p>
            <a:r>
              <a:rPr lang="en-US">
                <a:sym typeface="+mn-ea"/>
              </a:rPr>
              <a:t>FastSLAM Algorithm</a:t>
            </a:r>
            <a:endParaRPr lang="en-US">
              <a:sym typeface="+mn-ea"/>
            </a:endParaRPr>
          </a:p>
          <a:p>
            <a:endParaRPr lang="en-US"/>
          </a:p>
        </p:txBody>
      </p:sp>
      <p:pic>
        <p:nvPicPr>
          <p:cNvPr id="4" name="Picture Placeholder 3"/>
          <p:cNvPicPr>
            <a:picLocks noChangeAspect="1"/>
          </p:cNvPicPr>
          <p:nvPr>
            <p:ph type="pic" sz="quarter" idx="10"/>
          </p:nvPr>
        </p:nvPicPr>
        <p:blipFill>
          <a:blip r:embed="rId1"/>
          <a:stretch>
            <a:fillRect/>
          </a:stretch>
        </p:blipFill>
        <p:spPr>
          <a:xfrm>
            <a:off x="3843655" y="1758315"/>
            <a:ext cx="3867150" cy="2356485"/>
          </a:xfrm>
          <a:prstGeom prst="rect">
            <a:avLst/>
          </a:prstGeom>
        </p:spPr>
      </p:pic>
      <p:pic>
        <p:nvPicPr>
          <p:cNvPr id="5" name="4 Nov, 9.34 pm_">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1432540" y="6283325"/>
            <a:ext cx="412750" cy="412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3280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4651DD-DCCC-4759-B2F6-7F520BDCC2B9}">
  <ds:schemaRefs/>
</ds:datastoreItem>
</file>

<file path=customXml/itemProps2.xml><?xml version="1.0" encoding="utf-8"?>
<ds:datastoreItem xmlns:ds="http://schemas.openxmlformats.org/officeDocument/2006/customXml" ds:itemID="{433DAF31-D8A6-49A0-9A5D-8B2EA5B1C511}">
  <ds:schemaRefs/>
</ds:datastoreItem>
</file>

<file path=customXml/itemProps3.xml><?xml version="1.0" encoding="utf-8"?>
<ds:datastoreItem xmlns:ds="http://schemas.openxmlformats.org/officeDocument/2006/customXml" ds:itemID="{B34386AA-1848-4C75-B336-1053927CB025}">
  <ds:schemaRefs/>
</ds:datastoreItem>
</file>

<file path=docProps/app.xml><?xml version="1.0" encoding="utf-8"?>
<Properties xmlns="http://schemas.openxmlformats.org/officeDocument/2006/extended-properties" xmlns:vt="http://schemas.openxmlformats.org/officeDocument/2006/docPropsVTypes">
  <TotalTime>0</TotalTime>
  <Words>4895</Words>
  <Application>WPS Presentation</Application>
  <PresentationFormat>Широкоэкранный</PresentationFormat>
  <Paragraphs>204</Paragraphs>
  <Slides>11</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11</vt:i4>
      </vt:variant>
    </vt:vector>
  </HeadingPairs>
  <TitlesOfParts>
    <vt:vector size="22" baseType="lpstr">
      <vt:lpstr>Arial</vt:lpstr>
      <vt:lpstr>SimSun</vt:lpstr>
      <vt:lpstr>Wingdings</vt:lpstr>
      <vt:lpstr>HSE Sans</vt:lpstr>
      <vt:lpstr>Verdana</vt:lpstr>
      <vt:lpstr>Trebuchet MS</vt:lpstr>
      <vt:lpstr>Microsoft YaHei</vt:lpstr>
      <vt:lpstr>Arial Unicode MS</vt:lpstr>
      <vt:lpstr>Calibri</vt:lpstr>
      <vt:lpstr>Office Theme</vt:lpstr>
      <vt:lpstr>1_Office Theme</vt:lpstr>
      <vt:lpstr>2D SLAM Project:  Occupancy Grid Mapping with Scan Matching, FastSLAM and Particle Filters  Autonomous Mapping and Localization with 2D LiDAR Data</vt:lpstr>
      <vt:lpstr> Outline</vt:lpstr>
      <vt:lpstr>Problem Statement</vt:lpstr>
      <vt:lpstr>Input Data Description</vt:lpstr>
      <vt:lpstr>Output Data Description</vt:lpstr>
      <vt:lpstr>Methodology Overview</vt:lpstr>
      <vt:lpstr>Occupancy Grid Mapping</vt:lpstr>
      <vt:lpstr>Scan Matching</vt:lpstr>
      <vt:lpstr>FastSLAM Algorithm</vt:lpstr>
      <vt:lpstr>Demo of Application in Action</vt:lpstr>
      <vt:lpstr>References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Кутьков Юрий Юрьевич</dc:creator>
  <cp:lastModifiedBy>M.Zeeshan Asghar</cp:lastModifiedBy>
  <cp:revision>72</cp:revision>
  <cp:lastPrinted>2021-11-11T13:08:00Z</cp:lastPrinted>
  <dcterms:created xsi:type="dcterms:W3CDTF">2021-11-11T08:52:00Z</dcterms:created>
  <dcterms:modified xsi:type="dcterms:W3CDTF">2024-11-04T19:41:42Z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y fmtid="{D5CDD505-2E9C-101B-9397-08002B2CF9AE}" pid="3" name="ICV">
    <vt:lpwstr>9D50A176871347DB8A3BD0DBC4E2F3E1_13</vt:lpwstr>
  </property>
  <property fmtid="{D5CDD505-2E9C-101B-9397-08002B2CF9AE}" pid="4" name="KSOProductBuildVer">
    <vt:lpwstr>1033-12.2.0.18638</vt:lpwstr>
  </property>
</Properties>
</file>